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1" r:id="rId2"/>
    <p:sldId id="289" r:id="rId3"/>
    <p:sldId id="297" r:id="rId4"/>
    <p:sldId id="296" r:id="rId5"/>
    <p:sldId id="306" r:id="rId6"/>
    <p:sldId id="298" r:id="rId7"/>
    <p:sldId id="299" r:id="rId8"/>
    <p:sldId id="292" r:id="rId9"/>
    <p:sldId id="300" r:id="rId10"/>
    <p:sldId id="302" r:id="rId11"/>
    <p:sldId id="286" r:id="rId12"/>
    <p:sldId id="287" r:id="rId13"/>
    <p:sldId id="282" r:id="rId14"/>
    <p:sldId id="304" r:id="rId15"/>
    <p:sldId id="283" r:id="rId16"/>
    <p:sldId id="284" r:id="rId17"/>
    <p:sldId id="294" r:id="rId18"/>
    <p:sldId id="295" r:id="rId19"/>
    <p:sldId id="30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FD6B64-9BBC-4318-B6AA-E7C1C1FF8DBB}" v="3" dt="2022-03-20T01:56:31.516"/>
    <p1510:client id="{123BFBBC-C016-4649-989D-BF3BFF135082}" v="103" dt="2022-03-20T02:14:35.390"/>
    <p1510:client id="{210B86E9-E4CE-4250-9DDB-000C722BEEA1}" v="4" dt="2022-03-20T01:57:36.427"/>
    <p1510:client id="{60C67EE0-A4FB-45DE-8D07-2A27FF1D7B0B}" v="136" dt="2022-03-20T02:11:43.571"/>
    <p1510:client id="{6481DAAA-6B07-42FD-BC08-547D6AA84B3E}" v="50" dt="2022-03-20T02:02:04.189"/>
    <p1510:client id="{6689F96D-C1FF-441A-B159-E33B963DA14B}" v="170" dt="2022-03-20T02:14:48.112"/>
    <p1510:client id="{8601DA4C-9653-484B-B554-3C7CD33F748B}" v="244" dt="2022-03-20T02:13:58.078"/>
    <p1510:client id="{B46B21DC-CF82-4465-A5DE-FCB5CE0F0594}" v="370" dt="2022-03-20T02:14:30.142"/>
    <p1510:client id="{B9127E68-AF54-4DE4-8308-0B53851BC66B}" v="3" dt="2022-03-20T01:57:57.541"/>
    <p1510:client id="{D97CD6B6-FF89-4446-BD4B-27E8C03DDF7F}" v="2" dt="2022-03-20T02:17:52.0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512"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AD3E4-E256-4D27-8AF9-597462F895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3597D6-ABC8-47CA-9204-75C931C559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705C698-A3F3-4E75-AC9F-B5D8C9D50410}"/>
              </a:ext>
            </a:extLst>
          </p:cNvPr>
          <p:cNvSpPr>
            <a:spLocks noGrp="1"/>
          </p:cNvSpPr>
          <p:nvPr>
            <p:ph type="dt" sz="half" idx="10"/>
          </p:nvPr>
        </p:nvSpPr>
        <p:spPr/>
        <p:txBody>
          <a:bodyPr/>
          <a:lstStyle/>
          <a:p>
            <a:fld id="{C38CCC12-D10D-4DA4-9F60-AD8157D84CD5}" type="datetimeFigureOut">
              <a:rPr lang="en-US" smtClean="0"/>
              <a:t>3/29/2022</a:t>
            </a:fld>
            <a:endParaRPr lang="en-US"/>
          </a:p>
        </p:txBody>
      </p:sp>
      <p:sp>
        <p:nvSpPr>
          <p:cNvPr id="5" name="Footer Placeholder 4">
            <a:extLst>
              <a:ext uri="{FF2B5EF4-FFF2-40B4-BE49-F238E27FC236}">
                <a16:creationId xmlns:a16="http://schemas.microsoft.com/office/drawing/2014/main" id="{661A579E-B636-4358-8502-E5544646AB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D3043C-8461-4978-83F1-393E6B3BFAD1}"/>
              </a:ext>
            </a:extLst>
          </p:cNvPr>
          <p:cNvSpPr>
            <a:spLocks noGrp="1"/>
          </p:cNvSpPr>
          <p:nvPr>
            <p:ph type="sldNum" sz="quarter" idx="12"/>
          </p:nvPr>
        </p:nvSpPr>
        <p:spPr/>
        <p:txBody>
          <a:bodyPr/>
          <a:lstStyle/>
          <a:p>
            <a:fld id="{89BF0184-02CA-4050-AFD8-81D767B37858}" type="slidenum">
              <a:rPr lang="en-US" smtClean="0"/>
              <a:t>‹#›</a:t>
            </a:fld>
            <a:endParaRPr lang="en-US"/>
          </a:p>
        </p:txBody>
      </p:sp>
    </p:spTree>
    <p:extLst>
      <p:ext uri="{BB962C8B-B14F-4D97-AF65-F5344CB8AC3E}">
        <p14:creationId xmlns:p14="http://schemas.microsoft.com/office/powerpoint/2010/main" val="26737113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57222-DB1A-4715-A885-68A5D921CB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98135AB-069E-45DF-8A1A-DA57E36334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47ECDF-938F-49F5-ABC2-E8A9B607CBA4}"/>
              </a:ext>
            </a:extLst>
          </p:cNvPr>
          <p:cNvSpPr>
            <a:spLocks noGrp="1"/>
          </p:cNvSpPr>
          <p:nvPr>
            <p:ph type="dt" sz="half" idx="10"/>
          </p:nvPr>
        </p:nvSpPr>
        <p:spPr/>
        <p:txBody>
          <a:bodyPr/>
          <a:lstStyle/>
          <a:p>
            <a:fld id="{C38CCC12-D10D-4DA4-9F60-AD8157D84CD5}" type="datetimeFigureOut">
              <a:rPr lang="en-US" smtClean="0"/>
              <a:t>3/29/2022</a:t>
            </a:fld>
            <a:endParaRPr lang="en-US"/>
          </a:p>
        </p:txBody>
      </p:sp>
      <p:sp>
        <p:nvSpPr>
          <p:cNvPr id="5" name="Footer Placeholder 4">
            <a:extLst>
              <a:ext uri="{FF2B5EF4-FFF2-40B4-BE49-F238E27FC236}">
                <a16:creationId xmlns:a16="http://schemas.microsoft.com/office/drawing/2014/main" id="{26529C3B-3EE3-4196-AD4B-F91535587A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B6C168-0BE9-4118-9344-61D82389C422}"/>
              </a:ext>
            </a:extLst>
          </p:cNvPr>
          <p:cNvSpPr>
            <a:spLocks noGrp="1"/>
          </p:cNvSpPr>
          <p:nvPr>
            <p:ph type="sldNum" sz="quarter" idx="12"/>
          </p:nvPr>
        </p:nvSpPr>
        <p:spPr/>
        <p:txBody>
          <a:bodyPr/>
          <a:lstStyle/>
          <a:p>
            <a:fld id="{89BF0184-02CA-4050-AFD8-81D767B37858}" type="slidenum">
              <a:rPr lang="en-US" smtClean="0"/>
              <a:t>‹#›</a:t>
            </a:fld>
            <a:endParaRPr lang="en-US"/>
          </a:p>
        </p:txBody>
      </p:sp>
    </p:spTree>
    <p:extLst>
      <p:ext uri="{BB962C8B-B14F-4D97-AF65-F5344CB8AC3E}">
        <p14:creationId xmlns:p14="http://schemas.microsoft.com/office/powerpoint/2010/main" val="1900739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662E5C-3DEF-48E6-A584-FF449063F1A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AAA5BD9-1A6F-443A-A391-000B7DFCF66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DAC222-616E-4775-8B78-0C5B72B9D9BC}"/>
              </a:ext>
            </a:extLst>
          </p:cNvPr>
          <p:cNvSpPr>
            <a:spLocks noGrp="1"/>
          </p:cNvSpPr>
          <p:nvPr>
            <p:ph type="dt" sz="half" idx="10"/>
          </p:nvPr>
        </p:nvSpPr>
        <p:spPr/>
        <p:txBody>
          <a:bodyPr/>
          <a:lstStyle/>
          <a:p>
            <a:fld id="{C38CCC12-D10D-4DA4-9F60-AD8157D84CD5}" type="datetimeFigureOut">
              <a:rPr lang="en-US" smtClean="0"/>
              <a:t>3/29/2022</a:t>
            </a:fld>
            <a:endParaRPr lang="en-US"/>
          </a:p>
        </p:txBody>
      </p:sp>
      <p:sp>
        <p:nvSpPr>
          <p:cNvPr id="5" name="Footer Placeholder 4">
            <a:extLst>
              <a:ext uri="{FF2B5EF4-FFF2-40B4-BE49-F238E27FC236}">
                <a16:creationId xmlns:a16="http://schemas.microsoft.com/office/drawing/2014/main" id="{C26FAEA3-47AE-4A13-A36D-005AA0A133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210D6B-DFEF-457E-AB5F-5E22C1B6425B}"/>
              </a:ext>
            </a:extLst>
          </p:cNvPr>
          <p:cNvSpPr>
            <a:spLocks noGrp="1"/>
          </p:cNvSpPr>
          <p:nvPr>
            <p:ph type="sldNum" sz="quarter" idx="12"/>
          </p:nvPr>
        </p:nvSpPr>
        <p:spPr/>
        <p:txBody>
          <a:bodyPr/>
          <a:lstStyle/>
          <a:p>
            <a:fld id="{89BF0184-02CA-4050-AFD8-81D767B37858}" type="slidenum">
              <a:rPr lang="en-US" smtClean="0"/>
              <a:t>‹#›</a:t>
            </a:fld>
            <a:endParaRPr lang="en-US"/>
          </a:p>
        </p:txBody>
      </p:sp>
    </p:spTree>
    <p:extLst>
      <p:ext uri="{BB962C8B-B14F-4D97-AF65-F5344CB8AC3E}">
        <p14:creationId xmlns:p14="http://schemas.microsoft.com/office/powerpoint/2010/main" val="3017923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B6286-4181-44FD-B0EC-3F50DAF843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9DAEC2-CACA-480A-A05F-BB8ADF709A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F15273-8812-422A-B6FD-CE4E35F675C8}"/>
              </a:ext>
            </a:extLst>
          </p:cNvPr>
          <p:cNvSpPr>
            <a:spLocks noGrp="1"/>
          </p:cNvSpPr>
          <p:nvPr>
            <p:ph type="dt" sz="half" idx="10"/>
          </p:nvPr>
        </p:nvSpPr>
        <p:spPr/>
        <p:txBody>
          <a:bodyPr/>
          <a:lstStyle/>
          <a:p>
            <a:fld id="{C38CCC12-D10D-4DA4-9F60-AD8157D84CD5}" type="datetimeFigureOut">
              <a:rPr lang="en-US" smtClean="0"/>
              <a:t>3/29/2022</a:t>
            </a:fld>
            <a:endParaRPr lang="en-US"/>
          </a:p>
        </p:txBody>
      </p:sp>
      <p:sp>
        <p:nvSpPr>
          <p:cNvPr id="5" name="Footer Placeholder 4">
            <a:extLst>
              <a:ext uri="{FF2B5EF4-FFF2-40B4-BE49-F238E27FC236}">
                <a16:creationId xmlns:a16="http://schemas.microsoft.com/office/drawing/2014/main" id="{97CA4F74-1986-4B12-BC3F-EC7C7465F5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763735-D0DA-473C-9160-669A80F9904E}"/>
              </a:ext>
            </a:extLst>
          </p:cNvPr>
          <p:cNvSpPr>
            <a:spLocks noGrp="1"/>
          </p:cNvSpPr>
          <p:nvPr>
            <p:ph type="sldNum" sz="quarter" idx="12"/>
          </p:nvPr>
        </p:nvSpPr>
        <p:spPr/>
        <p:txBody>
          <a:bodyPr/>
          <a:lstStyle/>
          <a:p>
            <a:fld id="{89BF0184-02CA-4050-AFD8-81D767B37858}" type="slidenum">
              <a:rPr lang="en-US" smtClean="0"/>
              <a:t>‹#›</a:t>
            </a:fld>
            <a:endParaRPr lang="en-US"/>
          </a:p>
        </p:txBody>
      </p:sp>
    </p:spTree>
    <p:extLst>
      <p:ext uri="{BB962C8B-B14F-4D97-AF65-F5344CB8AC3E}">
        <p14:creationId xmlns:p14="http://schemas.microsoft.com/office/powerpoint/2010/main" val="1724452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6F4F5-5C17-4718-907E-F158A954DA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A198398-86EA-4AFD-8A41-2D9F6929CC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FB24ED-D971-49DE-B3FF-5F5DF0A8A1C5}"/>
              </a:ext>
            </a:extLst>
          </p:cNvPr>
          <p:cNvSpPr>
            <a:spLocks noGrp="1"/>
          </p:cNvSpPr>
          <p:nvPr>
            <p:ph type="dt" sz="half" idx="10"/>
          </p:nvPr>
        </p:nvSpPr>
        <p:spPr/>
        <p:txBody>
          <a:bodyPr/>
          <a:lstStyle/>
          <a:p>
            <a:fld id="{C38CCC12-D10D-4DA4-9F60-AD8157D84CD5}" type="datetimeFigureOut">
              <a:rPr lang="en-US" smtClean="0"/>
              <a:t>3/29/2022</a:t>
            </a:fld>
            <a:endParaRPr lang="en-US"/>
          </a:p>
        </p:txBody>
      </p:sp>
      <p:sp>
        <p:nvSpPr>
          <p:cNvPr id="5" name="Footer Placeholder 4">
            <a:extLst>
              <a:ext uri="{FF2B5EF4-FFF2-40B4-BE49-F238E27FC236}">
                <a16:creationId xmlns:a16="http://schemas.microsoft.com/office/drawing/2014/main" id="{CF7BF289-C634-4B25-AA7F-F93F82239F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E6DE80-1E0C-4AD4-A734-D8A4A488BD44}"/>
              </a:ext>
            </a:extLst>
          </p:cNvPr>
          <p:cNvSpPr>
            <a:spLocks noGrp="1"/>
          </p:cNvSpPr>
          <p:nvPr>
            <p:ph type="sldNum" sz="quarter" idx="12"/>
          </p:nvPr>
        </p:nvSpPr>
        <p:spPr/>
        <p:txBody>
          <a:bodyPr/>
          <a:lstStyle/>
          <a:p>
            <a:fld id="{89BF0184-02CA-4050-AFD8-81D767B37858}" type="slidenum">
              <a:rPr lang="en-US" smtClean="0"/>
              <a:t>‹#›</a:t>
            </a:fld>
            <a:endParaRPr lang="en-US"/>
          </a:p>
        </p:txBody>
      </p:sp>
    </p:spTree>
    <p:extLst>
      <p:ext uri="{BB962C8B-B14F-4D97-AF65-F5344CB8AC3E}">
        <p14:creationId xmlns:p14="http://schemas.microsoft.com/office/powerpoint/2010/main" val="2405792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1BA4D-2EDE-48E9-A60F-C0D76F6FB2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1232CA-15CD-4023-B8F9-DEAC210E16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2DB47E-2882-4FAF-A11C-F937CA19AB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7A0EB99-F315-4AA9-9007-5841894ECB74}"/>
              </a:ext>
            </a:extLst>
          </p:cNvPr>
          <p:cNvSpPr>
            <a:spLocks noGrp="1"/>
          </p:cNvSpPr>
          <p:nvPr>
            <p:ph type="dt" sz="half" idx="10"/>
          </p:nvPr>
        </p:nvSpPr>
        <p:spPr/>
        <p:txBody>
          <a:bodyPr/>
          <a:lstStyle/>
          <a:p>
            <a:fld id="{C38CCC12-D10D-4DA4-9F60-AD8157D84CD5}" type="datetimeFigureOut">
              <a:rPr lang="en-US" smtClean="0"/>
              <a:t>3/29/2022</a:t>
            </a:fld>
            <a:endParaRPr lang="en-US"/>
          </a:p>
        </p:txBody>
      </p:sp>
      <p:sp>
        <p:nvSpPr>
          <p:cNvPr id="6" name="Footer Placeholder 5">
            <a:extLst>
              <a:ext uri="{FF2B5EF4-FFF2-40B4-BE49-F238E27FC236}">
                <a16:creationId xmlns:a16="http://schemas.microsoft.com/office/drawing/2014/main" id="{C2271030-C6D8-436B-A882-4350C3AAFF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3D385F-338E-45C3-AAB7-7E7C455DCB36}"/>
              </a:ext>
            </a:extLst>
          </p:cNvPr>
          <p:cNvSpPr>
            <a:spLocks noGrp="1"/>
          </p:cNvSpPr>
          <p:nvPr>
            <p:ph type="sldNum" sz="quarter" idx="12"/>
          </p:nvPr>
        </p:nvSpPr>
        <p:spPr/>
        <p:txBody>
          <a:bodyPr/>
          <a:lstStyle/>
          <a:p>
            <a:fld id="{89BF0184-02CA-4050-AFD8-81D767B37858}" type="slidenum">
              <a:rPr lang="en-US" smtClean="0"/>
              <a:t>‹#›</a:t>
            </a:fld>
            <a:endParaRPr lang="en-US"/>
          </a:p>
        </p:txBody>
      </p:sp>
    </p:spTree>
    <p:extLst>
      <p:ext uri="{BB962C8B-B14F-4D97-AF65-F5344CB8AC3E}">
        <p14:creationId xmlns:p14="http://schemas.microsoft.com/office/powerpoint/2010/main" val="3470512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AD972-44AF-40E4-87B9-65EB025BC16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320C6D-F166-4ABE-B71F-7D1B898769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690C62-FA57-4A55-AF84-2C1072D9A1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D902D96-AD9D-465E-AA84-4623CBD047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568CF6-FADB-40D4-BC67-9F5A8CFD43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EFA1362-9683-4D98-9FAB-C04A8E4488F5}"/>
              </a:ext>
            </a:extLst>
          </p:cNvPr>
          <p:cNvSpPr>
            <a:spLocks noGrp="1"/>
          </p:cNvSpPr>
          <p:nvPr>
            <p:ph type="dt" sz="half" idx="10"/>
          </p:nvPr>
        </p:nvSpPr>
        <p:spPr/>
        <p:txBody>
          <a:bodyPr/>
          <a:lstStyle/>
          <a:p>
            <a:fld id="{C38CCC12-D10D-4DA4-9F60-AD8157D84CD5}" type="datetimeFigureOut">
              <a:rPr lang="en-US" smtClean="0"/>
              <a:t>3/29/2022</a:t>
            </a:fld>
            <a:endParaRPr lang="en-US"/>
          </a:p>
        </p:txBody>
      </p:sp>
      <p:sp>
        <p:nvSpPr>
          <p:cNvPr id="8" name="Footer Placeholder 7">
            <a:extLst>
              <a:ext uri="{FF2B5EF4-FFF2-40B4-BE49-F238E27FC236}">
                <a16:creationId xmlns:a16="http://schemas.microsoft.com/office/drawing/2014/main" id="{669EDF49-35AD-4E29-B6D0-D1A3D48F11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EB31280-457D-462C-B714-64809CF17EA7}"/>
              </a:ext>
            </a:extLst>
          </p:cNvPr>
          <p:cNvSpPr>
            <a:spLocks noGrp="1"/>
          </p:cNvSpPr>
          <p:nvPr>
            <p:ph type="sldNum" sz="quarter" idx="12"/>
          </p:nvPr>
        </p:nvSpPr>
        <p:spPr/>
        <p:txBody>
          <a:bodyPr/>
          <a:lstStyle/>
          <a:p>
            <a:fld id="{89BF0184-02CA-4050-AFD8-81D767B37858}" type="slidenum">
              <a:rPr lang="en-US" smtClean="0"/>
              <a:t>‹#›</a:t>
            </a:fld>
            <a:endParaRPr lang="en-US"/>
          </a:p>
        </p:txBody>
      </p:sp>
    </p:spTree>
    <p:extLst>
      <p:ext uri="{BB962C8B-B14F-4D97-AF65-F5344CB8AC3E}">
        <p14:creationId xmlns:p14="http://schemas.microsoft.com/office/powerpoint/2010/main" val="1547288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D59FF-CDD4-49C0-83D5-A47C2C65911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79AAE1-311E-46FA-9AE5-DADD24E956A5}"/>
              </a:ext>
            </a:extLst>
          </p:cNvPr>
          <p:cNvSpPr>
            <a:spLocks noGrp="1"/>
          </p:cNvSpPr>
          <p:nvPr>
            <p:ph type="dt" sz="half" idx="10"/>
          </p:nvPr>
        </p:nvSpPr>
        <p:spPr/>
        <p:txBody>
          <a:bodyPr/>
          <a:lstStyle/>
          <a:p>
            <a:fld id="{C38CCC12-D10D-4DA4-9F60-AD8157D84CD5}" type="datetimeFigureOut">
              <a:rPr lang="en-US" smtClean="0"/>
              <a:t>3/29/2022</a:t>
            </a:fld>
            <a:endParaRPr lang="en-US"/>
          </a:p>
        </p:txBody>
      </p:sp>
      <p:sp>
        <p:nvSpPr>
          <p:cNvPr id="4" name="Footer Placeholder 3">
            <a:extLst>
              <a:ext uri="{FF2B5EF4-FFF2-40B4-BE49-F238E27FC236}">
                <a16:creationId xmlns:a16="http://schemas.microsoft.com/office/drawing/2014/main" id="{A450BBF7-9A85-461A-AA37-153E87EA11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80119B3-B3E0-4979-AE2D-1F087DE32960}"/>
              </a:ext>
            </a:extLst>
          </p:cNvPr>
          <p:cNvSpPr>
            <a:spLocks noGrp="1"/>
          </p:cNvSpPr>
          <p:nvPr>
            <p:ph type="sldNum" sz="quarter" idx="12"/>
          </p:nvPr>
        </p:nvSpPr>
        <p:spPr/>
        <p:txBody>
          <a:bodyPr/>
          <a:lstStyle/>
          <a:p>
            <a:fld id="{89BF0184-02CA-4050-AFD8-81D767B37858}" type="slidenum">
              <a:rPr lang="en-US" smtClean="0"/>
              <a:t>‹#›</a:t>
            </a:fld>
            <a:endParaRPr lang="en-US"/>
          </a:p>
        </p:txBody>
      </p:sp>
    </p:spTree>
    <p:extLst>
      <p:ext uri="{BB962C8B-B14F-4D97-AF65-F5344CB8AC3E}">
        <p14:creationId xmlns:p14="http://schemas.microsoft.com/office/powerpoint/2010/main" val="2661450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1C5014-E0BB-43D1-BBCE-AD2B0972AB38}"/>
              </a:ext>
            </a:extLst>
          </p:cNvPr>
          <p:cNvSpPr>
            <a:spLocks noGrp="1"/>
          </p:cNvSpPr>
          <p:nvPr>
            <p:ph type="dt" sz="half" idx="10"/>
          </p:nvPr>
        </p:nvSpPr>
        <p:spPr/>
        <p:txBody>
          <a:bodyPr/>
          <a:lstStyle/>
          <a:p>
            <a:fld id="{C38CCC12-D10D-4DA4-9F60-AD8157D84CD5}" type="datetimeFigureOut">
              <a:rPr lang="en-US" smtClean="0"/>
              <a:t>3/29/2022</a:t>
            </a:fld>
            <a:endParaRPr lang="en-US"/>
          </a:p>
        </p:txBody>
      </p:sp>
      <p:sp>
        <p:nvSpPr>
          <p:cNvPr id="3" name="Footer Placeholder 2">
            <a:extLst>
              <a:ext uri="{FF2B5EF4-FFF2-40B4-BE49-F238E27FC236}">
                <a16:creationId xmlns:a16="http://schemas.microsoft.com/office/drawing/2014/main" id="{1D676B63-294C-4D79-B7CE-4DAEC5CBA55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4B5949C-504A-4230-9E17-A97A78744A1A}"/>
              </a:ext>
            </a:extLst>
          </p:cNvPr>
          <p:cNvSpPr>
            <a:spLocks noGrp="1"/>
          </p:cNvSpPr>
          <p:nvPr>
            <p:ph type="sldNum" sz="quarter" idx="12"/>
          </p:nvPr>
        </p:nvSpPr>
        <p:spPr/>
        <p:txBody>
          <a:bodyPr/>
          <a:lstStyle/>
          <a:p>
            <a:fld id="{89BF0184-02CA-4050-AFD8-81D767B37858}" type="slidenum">
              <a:rPr lang="en-US" smtClean="0"/>
              <a:t>‹#›</a:t>
            </a:fld>
            <a:endParaRPr lang="en-US"/>
          </a:p>
        </p:txBody>
      </p:sp>
    </p:spTree>
    <p:extLst>
      <p:ext uri="{BB962C8B-B14F-4D97-AF65-F5344CB8AC3E}">
        <p14:creationId xmlns:p14="http://schemas.microsoft.com/office/powerpoint/2010/main" val="2873555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60EBC-4AB8-405C-8374-8972138DCE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8625350-EFB8-4760-9CB5-5630387F15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9FF8CA-2EB1-4D44-B7D5-57A8E06067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BE3ECD-3873-48CB-9832-74E57B2DDCE8}"/>
              </a:ext>
            </a:extLst>
          </p:cNvPr>
          <p:cNvSpPr>
            <a:spLocks noGrp="1"/>
          </p:cNvSpPr>
          <p:nvPr>
            <p:ph type="dt" sz="half" idx="10"/>
          </p:nvPr>
        </p:nvSpPr>
        <p:spPr/>
        <p:txBody>
          <a:bodyPr/>
          <a:lstStyle/>
          <a:p>
            <a:fld id="{C38CCC12-D10D-4DA4-9F60-AD8157D84CD5}" type="datetimeFigureOut">
              <a:rPr lang="en-US" smtClean="0"/>
              <a:t>3/29/2022</a:t>
            </a:fld>
            <a:endParaRPr lang="en-US"/>
          </a:p>
        </p:txBody>
      </p:sp>
      <p:sp>
        <p:nvSpPr>
          <p:cNvPr id="6" name="Footer Placeholder 5">
            <a:extLst>
              <a:ext uri="{FF2B5EF4-FFF2-40B4-BE49-F238E27FC236}">
                <a16:creationId xmlns:a16="http://schemas.microsoft.com/office/drawing/2014/main" id="{ECF3CB18-B0BF-40C7-9934-26FF3BB3A0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D1D654-0BDB-46F4-B14F-7ECBDFCBE589}"/>
              </a:ext>
            </a:extLst>
          </p:cNvPr>
          <p:cNvSpPr>
            <a:spLocks noGrp="1"/>
          </p:cNvSpPr>
          <p:nvPr>
            <p:ph type="sldNum" sz="quarter" idx="12"/>
          </p:nvPr>
        </p:nvSpPr>
        <p:spPr/>
        <p:txBody>
          <a:bodyPr/>
          <a:lstStyle/>
          <a:p>
            <a:fld id="{89BF0184-02CA-4050-AFD8-81D767B37858}" type="slidenum">
              <a:rPr lang="en-US" smtClean="0"/>
              <a:t>‹#›</a:t>
            </a:fld>
            <a:endParaRPr lang="en-US"/>
          </a:p>
        </p:txBody>
      </p:sp>
    </p:spTree>
    <p:extLst>
      <p:ext uri="{BB962C8B-B14F-4D97-AF65-F5344CB8AC3E}">
        <p14:creationId xmlns:p14="http://schemas.microsoft.com/office/powerpoint/2010/main" val="2335147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36607-2782-48EC-8C0F-F282D8E641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C5A827-B8D4-4D30-B19D-3419BDF08A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6358BAD-91EF-41C9-BAFE-4FE6CEC93E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2E49C9-0A0F-432A-9A7D-22B329E31416}"/>
              </a:ext>
            </a:extLst>
          </p:cNvPr>
          <p:cNvSpPr>
            <a:spLocks noGrp="1"/>
          </p:cNvSpPr>
          <p:nvPr>
            <p:ph type="dt" sz="half" idx="10"/>
          </p:nvPr>
        </p:nvSpPr>
        <p:spPr/>
        <p:txBody>
          <a:bodyPr/>
          <a:lstStyle/>
          <a:p>
            <a:fld id="{C38CCC12-D10D-4DA4-9F60-AD8157D84CD5}" type="datetimeFigureOut">
              <a:rPr lang="en-US" smtClean="0"/>
              <a:t>3/29/2022</a:t>
            </a:fld>
            <a:endParaRPr lang="en-US"/>
          </a:p>
        </p:txBody>
      </p:sp>
      <p:sp>
        <p:nvSpPr>
          <p:cNvPr id="6" name="Footer Placeholder 5">
            <a:extLst>
              <a:ext uri="{FF2B5EF4-FFF2-40B4-BE49-F238E27FC236}">
                <a16:creationId xmlns:a16="http://schemas.microsoft.com/office/drawing/2014/main" id="{DCB6DAB7-27B3-4404-8834-A2981F5676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A1C227-C858-4D39-A7F1-7B4CEAE45F46}"/>
              </a:ext>
            </a:extLst>
          </p:cNvPr>
          <p:cNvSpPr>
            <a:spLocks noGrp="1"/>
          </p:cNvSpPr>
          <p:nvPr>
            <p:ph type="sldNum" sz="quarter" idx="12"/>
          </p:nvPr>
        </p:nvSpPr>
        <p:spPr/>
        <p:txBody>
          <a:bodyPr/>
          <a:lstStyle/>
          <a:p>
            <a:fld id="{89BF0184-02CA-4050-AFD8-81D767B37858}" type="slidenum">
              <a:rPr lang="en-US" smtClean="0"/>
              <a:t>‹#›</a:t>
            </a:fld>
            <a:endParaRPr lang="en-US"/>
          </a:p>
        </p:txBody>
      </p:sp>
    </p:spTree>
    <p:extLst>
      <p:ext uri="{BB962C8B-B14F-4D97-AF65-F5344CB8AC3E}">
        <p14:creationId xmlns:p14="http://schemas.microsoft.com/office/powerpoint/2010/main" val="34104506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6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A7F79F-2F41-45FD-945A-5D91D231C9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B3F99D-4429-44A5-B02E-1701C0D739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AA1C42-BB07-4F5B-9308-D15DE8813F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8CCC12-D10D-4DA4-9F60-AD8157D84CD5}" type="datetimeFigureOut">
              <a:rPr lang="en-US" smtClean="0"/>
              <a:t>3/29/2022</a:t>
            </a:fld>
            <a:endParaRPr lang="en-US"/>
          </a:p>
        </p:txBody>
      </p:sp>
      <p:sp>
        <p:nvSpPr>
          <p:cNvPr id="5" name="Footer Placeholder 4">
            <a:extLst>
              <a:ext uri="{FF2B5EF4-FFF2-40B4-BE49-F238E27FC236}">
                <a16:creationId xmlns:a16="http://schemas.microsoft.com/office/drawing/2014/main" id="{E2E0FA7C-FAD3-4EC1-BB86-EB9271BB7A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92A7A7-311D-4E2D-A7FB-BFBEBA241B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BF0184-02CA-4050-AFD8-81D767B37858}" type="slidenum">
              <a:rPr lang="en-US" smtClean="0"/>
              <a:t>‹#›</a:t>
            </a:fld>
            <a:endParaRPr lang="en-US"/>
          </a:p>
        </p:txBody>
      </p:sp>
    </p:spTree>
    <p:extLst>
      <p:ext uri="{BB962C8B-B14F-4D97-AF65-F5344CB8AC3E}">
        <p14:creationId xmlns:p14="http://schemas.microsoft.com/office/powerpoint/2010/main" val="7468481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7D4A7-96BF-4257-9629-2D952B59142A}"/>
              </a:ext>
            </a:extLst>
          </p:cNvPr>
          <p:cNvSpPr>
            <a:spLocks noGrp="1"/>
          </p:cNvSpPr>
          <p:nvPr>
            <p:ph type="ctrTitle"/>
          </p:nvPr>
        </p:nvSpPr>
        <p:spPr>
          <a:xfrm>
            <a:off x="841247" y="1655560"/>
            <a:ext cx="4609057" cy="2182528"/>
          </a:xfrm>
        </p:spPr>
        <p:txBody>
          <a:bodyPr>
            <a:normAutofit/>
          </a:bodyPr>
          <a:lstStyle/>
          <a:p>
            <a:pPr algn="l"/>
            <a:r>
              <a:rPr lang="en-US" sz="5000" b="1" dirty="0">
                <a:latin typeface="+mn-lt"/>
              </a:rPr>
              <a:t>CAMPUS RECRUITMENT ANALYSIS</a:t>
            </a:r>
          </a:p>
        </p:txBody>
      </p:sp>
      <p:sp>
        <p:nvSpPr>
          <p:cNvPr id="12" name="Subtitle 2">
            <a:extLst>
              <a:ext uri="{FF2B5EF4-FFF2-40B4-BE49-F238E27FC236}">
                <a16:creationId xmlns:a16="http://schemas.microsoft.com/office/drawing/2014/main" id="{8524A27E-3F52-4504-AF4E-5EA6F732D0FC}"/>
              </a:ext>
            </a:extLst>
          </p:cNvPr>
          <p:cNvSpPr>
            <a:spLocks noGrp="1"/>
          </p:cNvSpPr>
          <p:nvPr>
            <p:ph type="subTitle" idx="1"/>
          </p:nvPr>
        </p:nvSpPr>
        <p:spPr>
          <a:xfrm>
            <a:off x="841247" y="3950208"/>
            <a:ext cx="5900452" cy="1189217"/>
          </a:xfrm>
        </p:spPr>
        <p:txBody>
          <a:bodyPr>
            <a:noAutofit/>
          </a:bodyPr>
          <a:lstStyle/>
          <a:p>
            <a:pPr algn="l"/>
            <a:r>
              <a:rPr lang="en-US" sz="2000" b="1" dirty="0"/>
              <a:t>PYTHON FINAL PROJECT - GROUP 1</a:t>
            </a:r>
          </a:p>
          <a:p>
            <a:pPr algn="l"/>
            <a:r>
              <a:rPr lang="en-US" sz="2000" dirty="0"/>
              <a:t>Nupur Agnihotri| Neelam Arya| Sunita Barik | Jingxin Yao | Zihan Huang</a:t>
            </a:r>
          </a:p>
        </p:txBody>
      </p:sp>
      <p:sp>
        <p:nvSpPr>
          <p:cNvPr id="57" name="Freeform: Shape 56">
            <a:extLst>
              <a:ext uri="{FF2B5EF4-FFF2-40B4-BE49-F238E27FC236}">
                <a16:creationId xmlns:a16="http://schemas.microsoft.com/office/drawing/2014/main" id="{F6EF57EF-D042-41D3-83E8-41A1FE6C11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32876" cy="1290953"/>
          </a:xfrm>
          <a:custGeom>
            <a:avLst/>
            <a:gdLst>
              <a:gd name="connsiteX0" fmla="*/ 0 w 5532876"/>
              <a:gd name="connsiteY0" fmla="*/ 0 h 1290953"/>
              <a:gd name="connsiteX1" fmla="*/ 5532876 w 5532876"/>
              <a:gd name="connsiteY1" fmla="*/ 0 h 1290953"/>
              <a:gd name="connsiteX2" fmla="*/ 4936972 w 5532876"/>
              <a:gd name="connsiteY2" fmla="*/ 1290953 h 1290953"/>
              <a:gd name="connsiteX3" fmla="*/ 0 w 5532876"/>
              <a:gd name="connsiteY3" fmla="*/ 1290953 h 1290953"/>
            </a:gdLst>
            <a:ahLst/>
            <a:cxnLst>
              <a:cxn ang="0">
                <a:pos x="connsiteX0" y="connsiteY0"/>
              </a:cxn>
              <a:cxn ang="0">
                <a:pos x="connsiteX1" y="connsiteY1"/>
              </a:cxn>
              <a:cxn ang="0">
                <a:pos x="connsiteX2" y="connsiteY2"/>
              </a:cxn>
              <a:cxn ang="0">
                <a:pos x="connsiteX3" y="connsiteY3"/>
              </a:cxn>
            </a:cxnLst>
            <a:rect l="l" t="t" r="r" b="b"/>
            <a:pathLst>
              <a:path w="5532876" h="1290953">
                <a:moveTo>
                  <a:pt x="0" y="0"/>
                </a:moveTo>
                <a:lnTo>
                  <a:pt x="5532876" y="0"/>
                </a:lnTo>
                <a:lnTo>
                  <a:pt x="4936972" y="1290953"/>
                </a:lnTo>
                <a:lnTo>
                  <a:pt x="0" y="1290953"/>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Freeform: Shape 58">
            <a:extLst>
              <a:ext uri="{FF2B5EF4-FFF2-40B4-BE49-F238E27FC236}">
                <a16:creationId xmlns:a16="http://schemas.microsoft.com/office/drawing/2014/main" id="{D00A59BB-A268-4F3E-9D41-CA265AF16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41" y="1"/>
            <a:ext cx="7094159" cy="1290953"/>
          </a:xfrm>
          <a:custGeom>
            <a:avLst/>
            <a:gdLst>
              <a:gd name="connsiteX0" fmla="*/ 595904 w 7094159"/>
              <a:gd name="connsiteY0" fmla="*/ 0 h 1290953"/>
              <a:gd name="connsiteX1" fmla="*/ 7094159 w 7094159"/>
              <a:gd name="connsiteY1" fmla="*/ 0 h 1290953"/>
              <a:gd name="connsiteX2" fmla="*/ 7094159 w 7094159"/>
              <a:gd name="connsiteY2" fmla="*/ 1290553 h 1290953"/>
              <a:gd name="connsiteX3" fmla="*/ 5920618 w 7094159"/>
              <a:gd name="connsiteY3" fmla="*/ 1290553 h 1290953"/>
              <a:gd name="connsiteX4" fmla="*/ 5920618 w 7094159"/>
              <a:gd name="connsiteY4" fmla="*/ 1290953 h 1290953"/>
              <a:gd name="connsiteX5" fmla="*/ 2729248 w 7094159"/>
              <a:gd name="connsiteY5" fmla="*/ 1290953 h 1290953"/>
              <a:gd name="connsiteX6" fmla="*/ 2574303 w 7094159"/>
              <a:gd name="connsiteY6" fmla="*/ 1290953 h 1290953"/>
              <a:gd name="connsiteX7" fmla="*/ 0 w 7094159"/>
              <a:gd name="connsiteY7" fmla="*/ 1290953 h 1290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159" h="1290953">
                <a:moveTo>
                  <a:pt x="595904" y="0"/>
                </a:moveTo>
                <a:lnTo>
                  <a:pt x="7094159" y="0"/>
                </a:lnTo>
                <a:lnTo>
                  <a:pt x="7094159" y="1290553"/>
                </a:lnTo>
                <a:lnTo>
                  <a:pt x="5920618" y="1290553"/>
                </a:lnTo>
                <a:lnTo>
                  <a:pt x="5920618" y="1290953"/>
                </a:lnTo>
                <a:lnTo>
                  <a:pt x="2729248" y="1290953"/>
                </a:lnTo>
                <a:lnTo>
                  <a:pt x="2574303" y="1290953"/>
                </a:lnTo>
                <a:lnTo>
                  <a:pt x="0" y="1290953"/>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Icon&#10;&#10;Description automatically generated">
            <a:extLst>
              <a:ext uri="{FF2B5EF4-FFF2-40B4-BE49-F238E27FC236}">
                <a16:creationId xmlns:a16="http://schemas.microsoft.com/office/drawing/2014/main" id="{328E3072-7E46-4CBA-8C28-C8928449DAA4}"/>
              </a:ext>
            </a:extLst>
          </p:cNvPr>
          <p:cNvPicPr>
            <a:picLocks noChangeAspect="1"/>
          </p:cNvPicPr>
          <p:nvPr/>
        </p:nvPicPr>
        <p:blipFill rotWithShape="1">
          <a:blip r:embed="rId2">
            <a:extLst>
              <a:ext uri="{28A0092B-C50C-407E-A947-70E740481C1C}">
                <a14:useLocalDpi xmlns:a14="http://schemas.microsoft.com/office/drawing/2010/main" val="0"/>
              </a:ext>
            </a:extLst>
          </a:blip>
          <a:srcRect l="1565" r="10524" b="-1"/>
          <a:stretch/>
        </p:blipFill>
        <p:spPr>
          <a:xfrm>
            <a:off x="7312720" y="1655560"/>
            <a:ext cx="3469089" cy="3483864"/>
          </a:xfrm>
          <a:prstGeom prst="rect">
            <a:avLst/>
          </a:prstGeom>
        </p:spPr>
      </p:pic>
      <p:sp>
        <p:nvSpPr>
          <p:cNvPr id="61" name="Freeform: Shape 60">
            <a:extLst>
              <a:ext uri="{FF2B5EF4-FFF2-40B4-BE49-F238E27FC236}">
                <a16:creationId xmlns:a16="http://schemas.microsoft.com/office/drawing/2014/main" id="{63794DCE-9D34-40DF-AB3F-06DA8ACCD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2116" y="5450103"/>
            <a:ext cx="5569884" cy="1407897"/>
          </a:xfrm>
          <a:custGeom>
            <a:avLst/>
            <a:gdLst>
              <a:gd name="connsiteX0" fmla="*/ 652041 w 5569884"/>
              <a:gd name="connsiteY0" fmla="*/ 0 h 1407897"/>
              <a:gd name="connsiteX1" fmla="*/ 5569884 w 5569884"/>
              <a:gd name="connsiteY1" fmla="*/ 0 h 1407897"/>
              <a:gd name="connsiteX2" fmla="*/ 5569884 w 5569884"/>
              <a:gd name="connsiteY2" fmla="*/ 1407897 h 1407897"/>
              <a:gd name="connsiteX3" fmla="*/ 0 w 5569884"/>
              <a:gd name="connsiteY3" fmla="*/ 1407897 h 1407897"/>
            </a:gdLst>
            <a:ahLst/>
            <a:cxnLst>
              <a:cxn ang="0">
                <a:pos x="connsiteX0" y="connsiteY0"/>
              </a:cxn>
              <a:cxn ang="0">
                <a:pos x="connsiteX1" y="connsiteY1"/>
              </a:cxn>
              <a:cxn ang="0">
                <a:pos x="connsiteX2" y="connsiteY2"/>
              </a:cxn>
              <a:cxn ang="0">
                <a:pos x="connsiteX3" y="connsiteY3"/>
              </a:cxn>
            </a:cxnLst>
            <a:rect l="l" t="t" r="r" b="b"/>
            <a:pathLst>
              <a:path w="5569884" h="1407897">
                <a:moveTo>
                  <a:pt x="652041" y="0"/>
                </a:moveTo>
                <a:lnTo>
                  <a:pt x="5569884" y="0"/>
                </a:lnTo>
                <a:lnTo>
                  <a:pt x="5569884" y="1407897"/>
                </a:lnTo>
                <a:lnTo>
                  <a:pt x="0" y="140789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Freeform: Shape 62">
            <a:extLst>
              <a:ext uri="{FF2B5EF4-FFF2-40B4-BE49-F238E27FC236}">
                <a16:creationId xmlns:a16="http://schemas.microsoft.com/office/drawing/2014/main" id="{45006452-918C-4282-A72C-C9692B669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50103"/>
            <a:ext cx="7114535" cy="1407897"/>
          </a:xfrm>
          <a:custGeom>
            <a:avLst/>
            <a:gdLst>
              <a:gd name="connsiteX0" fmla="*/ 0 w 7114535"/>
              <a:gd name="connsiteY0" fmla="*/ 0 h 1407897"/>
              <a:gd name="connsiteX1" fmla="*/ 1189345 w 7114535"/>
              <a:gd name="connsiteY1" fmla="*/ 0 h 1407897"/>
              <a:gd name="connsiteX2" fmla="*/ 7114535 w 7114535"/>
              <a:gd name="connsiteY2" fmla="*/ 0 h 1407897"/>
              <a:gd name="connsiteX3" fmla="*/ 6462495 w 7114535"/>
              <a:gd name="connsiteY3" fmla="*/ 1407897 h 1407897"/>
              <a:gd name="connsiteX4" fmla="*/ 0 w 7114535"/>
              <a:gd name="connsiteY4" fmla="*/ 1407897 h 1407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535" h="1407897">
                <a:moveTo>
                  <a:pt x="0" y="0"/>
                </a:moveTo>
                <a:lnTo>
                  <a:pt x="1189345" y="0"/>
                </a:lnTo>
                <a:lnTo>
                  <a:pt x="7114535" y="0"/>
                </a:lnTo>
                <a:lnTo>
                  <a:pt x="6462495" y="1407897"/>
                </a:lnTo>
                <a:lnTo>
                  <a:pt x="0" y="1407897"/>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93523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181FE16D-0BB9-43FC-A645-3419A195E1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94" name="Rectangle 193">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5" name="Straight Connector 194">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96" name="Rectangle 195">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C5544005-61AF-4B4B-9607-C71159DCC1D7}"/>
              </a:ext>
            </a:extLst>
          </p:cNvPr>
          <p:cNvSpPr>
            <a:spLocks noGrp="1"/>
          </p:cNvSpPr>
          <p:nvPr>
            <p:ph type="title"/>
          </p:nvPr>
        </p:nvSpPr>
        <p:spPr>
          <a:xfrm>
            <a:off x="988004" y="1956817"/>
            <a:ext cx="7643932" cy="3657600"/>
          </a:xfrm>
        </p:spPr>
        <p:txBody>
          <a:bodyPr vert="horz" lIns="91440" tIns="45720" rIns="91440" bIns="45720" rtlCol="0" anchor="t">
            <a:normAutofit/>
          </a:bodyPr>
          <a:lstStyle/>
          <a:p>
            <a:br>
              <a:rPr lang="en-US" sz="1800" b="1" dirty="0">
                <a:latin typeface="+mn-lt"/>
              </a:rPr>
            </a:br>
            <a:br>
              <a:rPr lang="en-US" sz="1800" b="1" dirty="0">
                <a:latin typeface="+mn-lt"/>
              </a:rPr>
            </a:br>
            <a:r>
              <a:rPr lang="en-US" sz="1800" dirty="0">
                <a:solidFill>
                  <a:srgbClr val="242424"/>
                </a:solidFill>
                <a:latin typeface="+mn-lt"/>
              </a:rPr>
              <a:t>Majority</a:t>
            </a:r>
            <a:r>
              <a:rPr lang="en-US" sz="1800" b="0" i="0" dirty="0">
                <a:solidFill>
                  <a:srgbClr val="242424"/>
                </a:solidFill>
                <a:effectLst/>
                <a:latin typeface="+mn-lt"/>
              </a:rPr>
              <a:t> of the male students got placed, whereas the percentage of placed females is </a:t>
            </a:r>
            <a:r>
              <a:rPr lang="en-US" sz="1800" dirty="0">
                <a:solidFill>
                  <a:srgbClr val="242424"/>
                </a:solidFill>
                <a:latin typeface="+mn-lt"/>
              </a:rPr>
              <a:t>lesser: 'Gender</a:t>
            </a:r>
            <a:r>
              <a:rPr lang="en-US" sz="1800" b="0" i="0" dirty="0">
                <a:solidFill>
                  <a:srgbClr val="242424"/>
                </a:solidFill>
                <a:effectLst/>
                <a:latin typeface="+mn-lt"/>
              </a:rPr>
              <a:t>' could be </a:t>
            </a:r>
            <a:r>
              <a:rPr lang="en-US" sz="1800" dirty="0">
                <a:solidFill>
                  <a:srgbClr val="242424"/>
                </a:solidFill>
                <a:latin typeface="+mn-lt"/>
              </a:rPr>
              <a:t>a significant variable</a:t>
            </a:r>
            <a:br>
              <a:rPr lang="en-US" sz="1800" b="0" i="0" dirty="0">
                <a:effectLst/>
                <a:latin typeface="+mn-lt"/>
              </a:rPr>
            </a:br>
            <a:br>
              <a:rPr lang="en-US" sz="1800" b="0" i="0" dirty="0">
                <a:effectLst/>
                <a:latin typeface="+mn-lt"/>
              </a:rPr>
            </a:br>
            <a:br>
              <a:rPr lang="en-US" sz="1800" b="0" i="0" dirty="0">
                <a:effectLst/>
                <a:latin typeface="+mn-lt"/>
              </a:rPr>
            </a:br>
            <a:r>
              <a:rPr lang="en-US" sz="1800" dirty="0">
                <a:solidFill>
                  <a:srgbClr val="242424"/>
                </a:solidFill>
                <a:latin typeface="+mn-lt"/>
              </a:rPr>
              <a:t>Students</a:t>
            </a:r>
            <a:r>
              <a:rPr lang="en-US" sz="1800" b="0" i="0" dirty="0">
                <a:solidFill>
                  <a:srgbClr val="242424"/>
                </a:solidFill>
                <a:effectLst/>
                <a:latin typeface="+mn-lt"/>
              </a:rPr>
              <a:t> with work </a:t>
            </a:r>
            <a:r>
              <a:rPr lang="en-US" sz="1800" dirty="0">
                <a:solidFill>
                  <a:srgbClr val="242424"/>
                </a:solidFill>
                <a:latin typeface="+mn-lt"/>
              </a:rPr>
              <a:t>ex</a:t>
            </a:r>
            <a:r>
              <a:rPr lang="en-US" sz="1800" b="0" i="0" dirty="0">
                <a:solidFill>
                  <a:srgbClr val="242424"/>
                </a:solidFill>
                <a:effectLst/>
                <a:latin typeface="+mn-lt"/>
              </a:rPr>
              <a:t> are preferred by the recruiters, and the difference is visually significant between these categories so this may be a </a:t>
            </a:r>
            <a:r>
              <a:rPr lang="en-US" sz="1800" dirty="0">
                <a:solidFill>
                  <a:srgbClr val="242424"/>
                </a:solidFill>
                <a:latin typeface="+mn-lt"/>
              </a:rPr>
              <a:t>significant variable</a:t>
            </a:r>
            <a:br>
              <a:rPr lang="en-US" sz="1800" b="0" i="0" dirty="0">
                <a:effectLst/>
                <a:latin typeface="+mn-lt"/>
              </a:rPr>
            </a:br>
            <a:br>
              <a:rPr lang="en-US" sz="1800" b="0" i="0" dirty="0">
                <a:effectLst/>
                <a:latin typeface="+mn-lt"/>
              </a:rPr>
            </a:br>
            <a:br>
              <a:rPr lang="en-US" sz="1800" b="0" i="0" dirty="0">
                <a:effectLst/>
                <a:latin typeface="+mn-lt"/>
              </a:rPr>
            </a:br>
            <a:r>
              <a:rPr lang="en-US" sz="1800" dirty="0">
                <a:solidFill>
                  <a:srgbClr val="242424"/>
                </a:solidFill>
                <a:latin typeface="+mn-lt"/>
              </a:rPr>
              <a:t>Marketing</a:t>
            </a:r>
            <a:r>
              <a:rPr lang="en-US" sz="1800" b="0" i="0" dirty="0">
                <a:solidFill>
                  <a:srgbClr val="242424"/>
                </a:solidFill>
                <a:effectLst/>
                <a:latin typeface="+mn-lt"/>
              </a:rPr>
              <a:t> &amp; Finance MBAs are preferred over marketing &amp; HR MBAs by the recruiters, </a:t>
            </a:r>
            <a:r>
              <a:rPr lang="en-US" sz="1800" dirty="0">
                <a:solidFill>
                  <a:srgbClr val="242424"/>
                </a:solidFill>
                <a:latin typeface="+mn-lt"/>
              </a:rPr>
              <a:t>so specialization</a:t>
            </a:r>
            <a:r>
              <a:rPr lang="en-US" sz="1800" b="0" i="0" dirty="0">
                <a:solidFill>
                  <a:srgbClr val="242424"/>
                </a:solidFill>
                <a:effectLst/>
                <a:latin typeface="+mn-lt"/>
              </a:rPr>
              <a:t> </a:t>
            </a:r>
            <a:r>
              <a:rPr lang="en-US" sz="1800" dirty="0">
                <a:solidFill>
                  <a:srgbClr val="242424"/>
                </a:solidFill>
                <a:latin typeface="+mn-lt"/>
              </a:rPr>
              <a:t>could be significant variable</a:t>
            </a:r>
            <a:endParaRPr lang="en-US" sz="1800" dirty="0">
              <a:solidFill>
                <a:srgbClr val="242424"/>
              </a:solidFill>
              <a:latin typeface="+mn-lt"/>
              <a:cs typeface="Calibri"/>
            </a:endParaRPr>
          </a:p>
        </p:txBody>
      </p:sp>
      <p:pic>
        <p:nvPicPr>
          <p:cNvPr id="21" name="Picture 20">
            <a:extLst>
              <a:ext uri="{FF2B5EF4-FFF2-40B4-BE49-F238E27FC236}">
                <a16:creationId xmlns:a16="http://schemas.microsoft.com/office/drawing/2014/main" id="{F7A24DAA-C8A6-4626-A9B9-52EE2FAC71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2504" y="4471758"/>
            <a:ext cx="2775017" cy="1822494"/>
          </a:xfrm>
          <a:prstGeom prst="rect">
            <a:avLst/>
          </a:prstGeom>
        </p:spPr>
      </p:pic>
      <p:pic>
        <p:nvPicPr>
          <p:cNvPr id="25" name="Picture 24">
            <a:extLst>
              <a:ext uri="{FF2B5EF4-FFF2-40B4-BE49-F238E27FC236}">
                <a16:creationId xmlns:a16="http://schemas.microsoft.com/office/drawing/2014/main" id="{D021C1AD-8163-4F80-AF5D-44D584039B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2504" y="2581246"/>
            <a:ext cx="2775017" cy="1822494"/>
          </a:xfrm>
          <a:prstGeom prst="rect">
            <a:avLst/>
          </a:prstGeom>
        </p:spPr>
      </p:pic>
      <p:pic>
        <p:nvPicPr>
          <p:cNvPr id="26" name="Picture 25">
            <a:extLst>
              <a:ext uri="{FF2B5EF4-FFF2-40B4-BE49-F238E27FC236}">
                <a16:creationId xmlns:a16="http://schemas.microsoft.com/office/drawing/2014/main" id="{A76F3668-371C-4C2E-B259-32733E972F57}"/>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8882504" y="631767"/>
            <a:ext cx="2775017" cy="1822494"/>
          </a:xfrm>
          <a:prstGeom prst="rect">
            <a:avLst/>
          </a:prstGeom>
        </p:spPr>
      </p:pic>
      <p:sp>
        <p:nvSpPr>
          <p:cNvPr id="27" name="Title 1">
            <a:extLst>
              <a:ext uri="{FF2B5EF4-FFF2-40B4-BE49-F238E27FC236}">
                <a16:creationId xmlns:a16="http://schemas.microsoft.com/office/drawing/2014/main" id="{2CA2EAE8-6FD6-468A-ADA8-EA85891165AB}"/>
              </a:ext>
            </a:extLst>
          </p:cNvPr>
          <p:cNvSpPr txBox="1">
            <a:spLocks/>
          </p:cNvSpPr>
          <p:nvPr/>
        </p:nvSpPr>
        <p:spPr>
          <a:xfrm>
            <a:off x="931654" y="631132"/>
            <a:ext cx="7798278" cy="117499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i="0">
                <a:solidFill>
                  <a:srgbClr val="242424"/>
                </a:solidFill>
                <a:effectLst/>
                <a:latin typeface="+mn-lt"/>
              </a:rPr>
              <a:t>Impact of Gender, Specialization &amp; Work-Experience on Placement</a:t>
            </a:r>
            <a:endParaRPr lang="en-US" sz="4000" b="1">
              <a:latin typeface="+mn-lt"/>
            </a:endParaRPr>
          </a:p>
        </p:txBody>
      </p:sp>
    </p:spTree>
    <p:extLst>
      <p:ext uri="{BB962C8B-B14F-4D97-AF65-F5344CB8AC3E}">
        <p14:creationId xmlns:p14="http://schemas.microsoft.com/office/powerpoint/2010/main" val="3783529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181FE16D-0BB9-43FC-A645-3419A195E1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94" name="Rectangle 193">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5" name="Straight Connector 194">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96" name="Rectangle 195">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1C786-0365-5249-AC5F-35210EC762BF}"/>
              </a:ext>
            </a:extLst>
          </p:cNvPr>
          <p:cNvSpPr>
            <a:spLocks noGrp="1"/>
          </p:cNvSpPr>
          <p:nvPr>
            <p:ph type="title"/>
          </p:nvPr>
        </p:nvSpPr>
        <p:spPr>
          <a:xfrm>
            <a:off x="967772" y="3192085"/>
            <a:ext cx="4290934" cy="2190178"/>
          </a:xfrm>
        </p:spPr>
        <p:txBody>
          <a:bodyPr anchor="ctr">
            <a:normAutofit/>
          </a:bodyPr>
          <a:lstStyle/>
          <a:p>
            <a:r>
              <a:rPr lang="en-US" sz="1800" b="0" i="0" dirty="0">
                <a:solidFill>
                  <a:srgbClr val="242424"/>
                </a:solidFill>
                <a:effectLst/>
                <a:latin typeface="+mn-lt"/>
              </a:rPr>
              <a:t>It shows that there isn't much difference of percentage within these levels of education, as the percentage of students from any of these categories are similarly placed and unplaced. So, these may not be a useful variables for classification.</a:t>
            </a:r>
            <a:endParaRPr lang="en-US" sz="1800" b="1" dirty="0">
              <a:latin typeface="+mn-lt"/>
            </a:endParaRPr>
          </a:p>
        </p:txBody>
      </p:sp>
      <p:pic>
        <p:nvPicPr>
          <p:cNvPr id="16" name="Picture 15">
            <a:extLst>
              <a:ext uri="{FF2B5EF4-FFF2-40B4-BE49-F238E27FC236}">
                <a16:creationId xmlns:a16="http://schemas.microsoft.com/office/drawing/2014/main" id="{35818ACC-A234-4A13-A17A-5A7D4D5C63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661" y="1236378"/>
            <a:ext cx="2977855" cy="1955707"/>
          </a:xfrm>
          <a:prstGeom prst="rect">
            <a:avLst/>
          </a:prstGeom>
        </p:spPr>
      </p:pic>
      <p:pic>
        <p:nvPicPr>
          <p:cNvPr id="17" name="Picture 16">
            <a:extLst>
              <a:ext uri="{FF2B5EF4-FFF2-40B4-BE49-F238E27FC236}">
                <a16:creationId xmlns:a16="http://schemas.microsoft.com/office/drawing/2014/main" id="{EB2B4CB9-432F-42A4-8A06-84AA45BDD6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1650" y="3507969"/>
            <a:ext cx="2907967" cy="1909808"/>
          </a:xfrm>
          <a:prstGeom prst="rect">
            <a:avLst/>
          </a:prstGeom>
        </p:spPr>
      </p:pic>
      <p:pic>
        <p:nvPicPr>
          <p:cNvPr id="18" name="Picture 17">
            <a:extLst>
              <a:ext uri="{FF2B5EF4-FFF2-40B4-BE49-F238E27FC236}">
                <a16:creationId xmlns:a16="http://schemas.microsoft.com/office/drawing/2014/main" id="{77482D61-EB46-4BD4-8E9C-8089026AF2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9251" y="3507969"/>
            <a:ext cx="2907965" cy="1909807"/>
          </a:xfrm>
          <a:prstGeom prst="rect">
            <a:avLst/>
          </a:prstGeom>
        </p:spPr>
      </p:pic>
      <p:pic>
        <p:nvPicPr>
          <p:cNvPr id="19" name="Picture 18">
            <a:extLst>
              <a:ext uri="{FF2B5EF4-FFF2-40B4-BE49-F238E27FC236}">
                <a16:creationId xmlns:a16="http://schemas.microsoft.com/office/drawing/2014/main" id="{2A6D19CD-ADA9-4A65-8AD4-E4A923330E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3926" y="1236378"/>
            <a:ext cx="2977853" cy="1955707"/>
          </a:xfrm>
          <a:prstGeom prst="rect">
            <a:avLst/>
          </a:prstGeom>
        </p:spPr>
      </p:pic>
      <p:sp>
        <p:nvSpPr>
          <p:cNvPr id="20" name="Title 1">
            <a:extLst>
              <a:ext uri="{FF2B5EF4-FFF2-40B4-BE49-F238E27FC236}">
                <a16:creationId xmlns:a16="http://schemas.microsoft.com/office/drawing/2014/main" id="{ABA4EA43-4033-4368-AECF-1F41C6F27917}"/>
              </a:ext>
            </a:extLst>
          </p:cNvPr>
          <p:cNvSpPr txBox="1">
            <a:spLocks/>
          </p:cNvSpPr>
          <p:nvPr/>
        </p:nvSpPr>
        <p:spPr>
          <a:xfrm>
            <a:off x="915905" y="1357248"/>
            <a:ext cx="4264370" cy="166585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i="0" dirty="0">
                <a:solidFill>
                  <a:srgbClr val="242424"/>
                </a:solidFill>
                <a:effectLst/>
                <a:latin typeface="+mn-lt"/>
              </a:rPr>
              <a:t>Impact of Levels of Education on Placement</a:t>
            </a:r>
            <a:endParaRPr lang="en-US" sz="4000" b="1" dirty="0">
              <a:latin typeface="+mn-lt"/>
            </a:endParaRPr>
          </a:p>
        </p:txBody>
      </p:sp>
    </p:spTree>
    <p:extLst>
      <p:ext uri="{BB962C8B-B14F-4D97-AF65-F5344CB8AC3E}">
        <p14:creationId xmlns:p14="http://schemas.microsoft.com/office/powerpoint/2010/main" val="31942954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181FE16D-0BB9-43FC-A645-3419A195E1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94" name="Rectangle 193">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5" name="Straight Connector 194">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96" name="Rectangle 195">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1C786-0365-5249-AC5F-35210EC762BF}"/>
              </a:ext>
            </a:extLst>
          </p:cNvPr>
          <p:cNvSpPr>
            <a:spLocks noGrp="1"/>
          </p:cNvSpPr>
          <p:nvPr>
            <p:ph type="title"/>
          </p:nvPr>
        </p:nvSpPr>
        <p:spPr>
          <a:xfrm>
            <a:off x="913702" y="1527863"/>
            <a:ext cx="4115621" cy="4504157"/>
          </a:xfrm>
        </p:spPr>
        <p:txBody>
          <a:bodyPr anchor="ctr">
            <a:normAutofit/>
          </a:bodyPr>
          <a:lstStyle/>
          <a:p>
            <a:r>
              <a:rPr lang="en-US" sz="1800" dirty="0">
                <a:latin typeface="+mn-lt"/>
              </a:rPr>
              <a:t>Male students are offered better salaries than females</a:t>
            </a:r>
            <a:br>
              <a:rPr lang="en-US" sz="1800" dirty="0">
                <a:latin typeface="+mn-lt"/>
              </a:rPr>
            </a:br>
            <a:br>
              <a:rPr lang="en-US" sz="1800" dirty="0">
                <a:latin typeface="+mn-lt"/>
              </a:rPr>
            </a:br>
            <a:r>
              <a:rPr lang="en-US" sz="1800" dirty="0">
                <a:latin typeface="+mn-lt"/>
              </a:rPr>
              <a:t>Students with work ex are offered better salaries</a:t>
            </a:r>
            <a:br>
              <a:rPr lang="en-US" sz="1800" dirty="0">
                <a:latin typeface="+mn-lt"/>
              </a:rPr>
            </a:br>
            <a:br>
              <a:rPr lang="en-US" sz="1800" dirty="0">
                <a:latin typeface="+mn-lt"/>
              </a:rPr>
            </a:br>
            <a:r>
              <a:rPr lang="en-US" sz="1800" dirty="0">
                <a:latin typeface="+mn-lt"/>
                <a:cs typeface="Calibri"/>
              </a:rPr>
              <a:t>Board of education and high school streams have no impact on placement and salaries</a:t>
            </a:r>
            <a:br>
              <a:rPr lang="en-US" sz="1800" dirty="0">
                <a:latin typeface="+mn-lt"/>
                <a:cs typeface="Calibri"/>
              </a:rPr>
            </a:br>
            <a:br>
              <a:rPr lang="en-US" sz="1800" dirty="0">
                <a:latin typeface="+mn-lt"/>
                <a:cs typeface="Calibri"/>
              </a:rPr>
            </a:br>
            <a:r>
              <a:rPr lang="en-US" sz="1800" dirty="0">
                <a:latin typeface="+mn-lt"/>
                <a:cs typeface="Calibri"/>
              </a:rPr>
              <a:t>Marketing &amp; Finance students are offered better salaries</a:t>
            </a:r>
            <a:br>
              <a:rPr lang="en-US" sz="1800" dirty="0">
                <a:latin typeface="+mn-lt"/>
                <a:cs typeface="Calibri"/>
              </a:rPr>
            </a:br>
            <a:br>
              <a:rPr lang="en-US" sz="1800" dirty="0">
                <a:latin typeface="+mn-lt"/>
                <a:cs typeface="Calibri"/>
              </a:rPr>
            </a:br>
            <a:r>
              <a:rPr lang="en-US" sz="1800" dirty="0">
                <a:latin typeface="+mn-lt"/>
                <a:cs typeface="Calibri"/>
              </a:rPr>
              <a:t>Science and commerce degree students are offered better salaries</a:t>
            </a:r>
          </a:p>
        </p:txBody>
      </p:sp>
      <p:grpSp>
        <p:nvGrpSpPr>
          <p:cNvPr id="4" name="Group 3">
            <a:extLst>
              <a:ext uri="{FF2B5EF4-FFF2-40B4-BE49-F238E27FC236}">
                <a16:creationId xmlns:a16="http://schemas.microsoft.com/office/drawing/2014/main" id="{C9632E55-3BA9-284B-9076-887E70524EF5}"/>
              </a:ext>
            </a:extLst>
          </p:cNvPr>
          <p:cNvGrpSpPr/>
          <p:nvPr/>
        </p:nvGrpSpPr>
        <p:grpSpPr>
          <a:xfrm>
            <a:off x="5090161" y="631132"/>
            <a:ext cx="6522312" cy="5600177"/>
            <a:chOff x="5290227" y="685799"/>
            <a:chExt cx="6144896" cy="5518239"/>
          </a:xfrm>
        </p:grpSpPr>
        <p:pic>
          <p:nvPicPr>
            <p:cNvPr id="2062" name="Picture 14" descr="Chart, box and whisker chart&#10;&#10;Description automatically generated">
              <a:extLst>
                <a:ext uri="{FF2B5EF4-FFF2-40B4-BE49-F238E27FC236}">
                  <a16:creationId xmlns:a16="http://schemas.microsoft.com/office/drawing/2014/main" id="{2DC3E1F1-F8E3-1E43-BB86-967AE2A3D5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9315" y="4454437"/>
              <a:ext cx="3035808" cy="1749599"/>
            </a:xfrm>
            <a:prstGeom prst="rect">
              <a:avLst/>
            </a:prstGeom>
            <a:extLst>
              <a:ext uri="{909E8E84-426E-40DD-AFC4-6F175D3DCCD1}">
                <a14:hiddenFill xmlns:a14="http://schemas.microsoft.com/office/drawing/2010/main">
                  <a:solidFill>
                    <a:srgbClr val="FFFFFF"/>
                  </a:solidFill>
                </a14:hiddenFill>
              </a:ext>
            </a:extLst>
          </p:spPr>
        </p:pic>
        <p:pic>
          <p:nvPicPr>
            <p:cNvPr id="2060" name="Picture 12" descr="Chart, box and whisker chart&#10;&#10;Description automatically generated">
              <a:extLst>
                <a:ext uri="{FF2B5EF4-FFF2-40B4-BE49-F238E27FC236}">
                  <a16:creationId xmlns:a16="http://schemas.microsoft.com/office/drawing/2014/main" id="{FACA6BEC-5CD9-7344-A03E-01C53FFE8D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0227" y="4454438"/>
              <a:ext cx="3035808" cy="1749600"/>
            </a:xfrm>
            <a:prstGeom prst="rect">
              <a:avLst/>
            </a:prstGeom>
            <a:extLst>
              <a:ext uri="{909E8E84-426E-40DD-AFC4-6F175D3DCCD1}">
                <a14:hiddenFill xmlns:a14="http://schemas.microsoft.com/office/drawing/2010/main">
                  <a:solidFill>
                    <a:srgbClr val="FFFFFF"/>
                  </a:solidFill>
                </a14:hiddenFill>
              </a:ext>
            </a:extLst>
          </p:spPr>
        </p:pic>
        <p:pic>
          <p:nvPicPr>
            <p:cNvPr id="2058" name="Picture 10" descr="Chart, box and whisker chart&#10;&#10;Description automatically generated">
              <a:extLst>
                <a:ext uri="{FF2B5EF4-FFF2-40B4-BE49-F238E27FC236}">
                  <a16:creationId xmlns:a16="http://schemas.microsoft.com/office/drawing/2014/main" id="{D980C79B-F480-AF46-A129-B74727B45A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9315" y="2550106"/>
              <a:ext cx="3035808" cy="1821168"/>
            </a:xfrm>
            <a:prstGeom prst="rect">
              <a:avLst/>
            </a:prstGeom>
            <a:extLst>
              <a:ext uri="{909E8E84-426E-40DD-AFC4-6F175D3DCCD1}">
                <a14:hiddenFill xmlns:a14="http://schemas.microsoft.com/office/drawing/2010/main">
                  <a:solidFill>
                    <a:srgbClr val="FFFFFF"/>
                  </a:solidFill>
                </a14:hiddenFill>
              </a:ext>
            </a:extLst>
          </p:spPr>
        </p:pic>
        <p:pic>
          <p:nvPicPr>
            <p:cNvPr id="2052" name="Picture 4" descr="Chart, box and whisker chart&#10;&#10;Description automatically generated">
              <a:extLst>
                <a:ext uri="{FF2B5EF4-FFF2-40B4-BE49-F238E27FC236}">
                  <a16:creationId xmlns:a16="http://schemas.microsoft.com/office/drawing/2014/main" id="{7A0CDCF4-7342-CA4E-957B-B1E648E2BC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4313" y="2539786"/>
              <a:ext cx="3035808" cy="1841808"/>
            </a:xfrm>
            <a:prstGeom prst="rect">
              <a:avLst/>
            </a:prstGeom>
            <a:extLst>
              <a:ext uri="{909E8E84-426E-40DD-AFC4-6F175D3DCCD1}">
                <a14:hiddenFill xmlns:a14="http://schemas.microsoft.com/office/drawing/2010/main">
                  <a:solidFill>
                    <a:srgbClr val="FFFFFF"/>
                  </a:solidFill>
                </a14:hiddenFill>
              </a:ext>
            </a:extLst>
          </p:spPr>
        </p:pic>
        <p:pic>
          <p:nvPicPr>
            <p:cNvPr id="2056" name="Picture 8" descr="Chart, box and whisker chart&#10;&#10;Description automatically generated">
              <a:extLst>
                <a:ext uri="{FF2B5EF4-FFF2-40B4-BE49-F238E27FC236}">
                  <a16:creationId xmlns:a16="http://schemas.microsoft.com/office/drawing/2014/main" id="{97D754AC-D824-0C4E-922D-476AA15BE6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91525" y="685799"/>
              <a:ext cx="3035808" cy="1792587"/>
            </a:xfrm>
            <a:prstGeom prst="rect">
              <a:avLst/>
            </a:prstGeom>
            <a:extLst>
              <a:ext uri="{909E8E84-426E-40DD-AFC4-6F175D3DCCD1}">
                <a14:hiddenFill xmlns:a14="http://schemas.microsoft.com/office/drawing/2010/main">
                  <a:solidFill>
                    <a:srgbClr val="FFFFFF"/>
                  </a:solidFill>
                </a14:hiddenFill>
              </a:ext>
            </a:extLst>
          </p:spPr>
        </p:pic>
        <p:pic>
          <p:nvPicPr>
            <p:cNvPr id="2050" name="Picture 2" descr="Chart, box and whisker chart&#10;&#10;Description automatically generated">
              <a:extLst>
                <a:ext uri="{FF2B5EF4-FFF2-40B4-BE49-F238E27FC236}">
                  <a16:creationId xmlns:a16="http://schemas.microsoft.com/office/drawing/2014/main" id="{81C83BE1-6F25-6749-A066-EDF3D5FDC9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94313" y="685799"/>
              <a:ext cx="3035808" cy="1792588"/>
            </a:xfrm>
            <a:prstGeom prst="rect">
              <a:avLst/>
            </a:prstGeom>
            <a:extLst>
              <a:ext uri="{909E8E84-426E-40DD-AFC4-6F175D3DCCD1}">
                <a14:hiddenFill xmlns:a14="http://schemas.microsoft.com/office/drawing/2010/main">
                  <a:solidFill>
                    <a:srgbClr val="FFFFFF"/>
                  </a:solidFill>
                </a14:hiddenFill>
              </a:ext>
            </a:extLst>
          </p:spPr>
        </p:pic>
      </p:grpSp>
      <p:sp>
        <p:nvSpPr>
          <p:cNvPr id="16" name="Title 1">
            <a:extLst>
              <a:ext uri="{FF2B5EF4-FFF2-40B4-BE49-F238E27FC236}">
                <a16:creationId xmlns:a16="http://schemas.microsoft.com/office/drawing/2014/main" id="{6FAF72D6-558A-4A48-8DF8-42BFB5C50508}"/>
              </a:ext>
            </a:extLst>
          </p:cNvPr>
          <p:cNvSpPr txBox="1">
            <a:spLocks/>
          </p:cNvSpPr>
          <p:nvPr/>
        </p:nvSpPr>
        <p:spPr>
          <a:xfrm>
            <a:off x="900919" y="988956"/>
            <a:ext cx="4264370" cy="71709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i="0" dirty="0">
                <a:solidFill>
                  <a:srgbClr val="242424"/>
                </a:solidFill>
                <a:effectLst/>
                <a:latin typeface="+mn-lt"/>
              </a:rPr>
              <a:t>Salary Distribution</a:t>
            </a:r>
            <a:endParaRPr lang="en-US" sz="4000" b="1" dirty="0">
              <a:latin typeface="+mn-lt"/>
            </a:endParaRPr>
          </a:p>
        </p:txBody>
      </p:sp>
    </p:spTree>
    <p:extLst>
      <p:ext uri="{BB962C8B-B14F-4D97-AF65-F5344CB8AC3E}">
        <p14:creationId xmlns:p14="http://schemas.microsoft.com/office/powerpoint/2010/main" val="1667994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181FE16D-0BB9-43FC-A645-3419A195E1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94" name="Rectangle 193">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5" name="Straight Connector 194">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96" name="Rectangle 195">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1C786-0365-5249-AC5F-35210EC762BF}"/>
              </a:ext>
            </a:extLst>
          </p:cNvPr>
          <p:cNvSpPr>
            <a:spLocks noGrp="1"/>
          </p:cNvSpPr>
          <p:nvPr>
            <p:ph type="title"/>
          </p:nvPr>
        </p:nvSpPr>
        <p:spPr>
          <a:xfrm>
            <a:off x="648391" y="872739"/>
            <a:ext cx="6002193" cy="645010"/>
          </a:xfrm>
        </p:spPr>
        <p:txBody>
          <a:bodyPr anchor="ctr">
            <a:noAutofit/>
          </a:bodyPr>
          <a:lstStyle/>
          <a:p>
            <a:r>
              <a:rPr lang="en-US" sz="3600" b="1" dirty="0">
                <a:solidFill>
                  <a:schemeClr val="tx1">
                    <a:lumMod val="85000"/>
                    <a:lumOff val="15000"/>
                  </a:schemeClr>
                </a:solidFill>
                <a:latin typeface="+mn-lt"/>
              </a:rPr>
              <a:t>Correlation B/W Variables</a:t>
            </a:r>
            <a:endParaRPr lang="en-US" sz="3600" dirty="0">
              <a:latin typeface="+mn-lt"/>
            </a:endParaRPr>
          </a:p>
        </p:txBody>
      </p:sp>
      <p:pic>
        <p:nvPicPr>
          <p:cNvPr id="3" name="Picture 2">
            <a:extLst>
              <a:ext uri="{FF2B5EF4-FFF2-40B4-BE49-F238E27FC236}">
                <a16:creationId xmlns:a16="http://schemas.microsoft.com/office/drawing/2014/main" id="{4AFC1BC4-F2CC-47A8-B74F-273013B1C958}"/>
              </a:ext>
            </a:extLst>
          </p:cNvPr>
          <p:cNvPicPr>
            <a:picLocks noChangeAspect="1"/>
          </p:cNvPicPr>
          <p:nvPr/>
        </p:nvPicPr>
        <p:blipFill>
          <a:blip r:embed="rId2"/>
          <a:stretch>
            <a:fillRect/>
          </a:stretch>
        </p:blipFill>
        <p:spPr>
          <a:xfrm>
            <a:off x="6199626" y="776613"/>
            <a:ext cx="5372968" cy="5372968"/>
          </a:xfrm>
          <a:prstGeom prst="rect">
            <a:avLst/>
          </a:prstGeom>
          <a:ln>
            <a:noFill/>
          </a:ln>
        </p:spPr>
      </p:pic>
      <p:pic>
        <p:nvPicPr>
          <p:cNvPr id="5" name="Picture 4">
            <a:extLst>
              <a:ext uri="{FF2B5EF4-FFF2-40B4-BE49-F238E27FC236}">
                <a16:creationId xmlns:a16="http://schemas.microsoft.com/office/drawing/2014/main" id="{0523915F-3ADD-4191-9234-60C8650C7AA7}"/>
              </a:ext>
            </a:extLst>
          </p:cNvPr>
          <p:cNvPicPr>
            <a:picLocks noChangeAspect="1"/>
          </p:cNvPicPr>
          <p:nvPr/>
        </p:nvPicPr>
        <p:blipFill>
          <a:blip r:embed="rId3"/>
          <a:stretch>
            <a:fillRect/>
          </a:stretch>
        </p:blipFill>
        <p:spPr>
          <a:xfrm>
            <a:off x="1245014" y="3274821"/>
            <a:ext cx="4011516" cy="1767993"/>
          </a:xfrm>
          <a:prstGeom prst="rect">
            <a:avLst/>
          </a:prstGeom>
        </p:spPr>
      </p:pic>
      <p:pic>
        <p:nvPicPr>
          <p:cNvPr id="6" name="Picture 5">
            <a:extLst>
              <a:ext uri="{FF2B5EF4-FFF2-40B4-BE49-F238E27FC236}">
                <a16:creationId xmlns:a16="http://schemas.microsoft.com/office/drawing/2014/main" id="{FF8E4838-0A45-412D-9A0F-2BF0CE7D8350}"/>
              </a:ext>
            </a:extLst>
          </p:cNvPr>
          <p:cNvPicPr>
            <a:picLocks noChangeAspect="1"/>
          </p:cNvPicPr>
          <p:nvPr/>
        </p:nvPicPr>
        <p:blipFill>
          <a:blip r:embed="rId4"/>
          <a:stretch>
            <a:fillRect/>
          </a:stretch>
        </p:blipFill>
        <p:spPr>
          <a:xfrm>
            <a:off x="1153618" y="3105457"/>
            <a:ext cx="4102912" cy="2879804"/>
          </a:xfrm>
          <a:prstGeom prst="rect">
            <a:avLst/>
          </a:prstGeom>
        </p:spPr>
      </p:pic>
      <p:sp>
        <p:nvSpPr>
          <p:cNvPr id="19" name="Title 1">
            <a:extLst>
              <a:ext uri="{FF2B5EF4-FFF2-40B4-BE49-F238E27FC236}">
                <a16:creationId xmlns:a16="http://schemas.microsoft.com/office/drawing/2014/main" id="{C1204236-5048-45D7-9279-87A7CEE50750}"/>
              </a:ext>
            </a:extLst>
          </p:cNvPr>
          <p:cNvSpPr txBox="1">
            <a:spLocks/>
          </p:cNvSpPr>
          <p:nvPr/>
        </p:nvSpPr>
        <p:spPr>
          <a:xfrm>
            <a:off x="735037" y="1758721"/>
            <a:ext cx="5257338" cy="129396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1800" dirty="0">
                <a:solidFill>
                  <a:schemeClr val="tx1">
                    <a:lumMod val="85000"/>
                    <a:lumOff val="15000"/>
                  </a:schemeClr>
                </a:solidFill>
                <a:latin typeface="Calibri"/>
                <a:cs typeface="Calibri"/>
              </a:rPr>
              <a:t>As the correlation matrix graph depicts, it is possible that percentile of ssc has a strong association with the percentile of degree and that of hsc. We could make a hypothesis that they might influence a student’s placement status significantly.</a:t>
            </a:r>
            <a:endParaRPr lang="en-US" sz="1800" dirty="0">
              <a:solidFill>
                <a:schemeClr val="tx1">
                  <a:lumMod val="85000"/>
                  <a:lumOff val="15000"/>
                </a:schemeClr>
              </a:solidFill>
              <a:latin typeface="Calibri"/>
              <a:cs typeface="Calibri Light"/>
            </a:endParaRPr>
          </a:p>
        </p:txBody>
      </p:sp>
    </p:spTree>
    <p:extLst>
      <p:ext uri="{BB962C8B-B14F-4D97-AF65-F5344CB8AC3E}">
        <p14:creationId xmlns:p14="http://schemas.microsoft.com/office/powerpoint/2010/main" val="242379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181FE16D-0BB9-43FC-A645-3419A195E1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94" name="Rectangle 193">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5" name="Straight Connector 194">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96" name="Rectangle 195">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904A70EB-6604-4576-9447-8A23AB1D2B8A}"/>
              </a:ext>
            </a:extLst>
          </p:cNvPr>
          <p:cNvSpPr>
            <a:spLocks noGrp="1"/>
          </p:cNvSpPr>
          <p:nvPr>
            <p:ph type="title"/>
          </p:nvPr>
        </p:nvSpPr>
        <p:spPr>
          <a:xfrm>
            <a:off x="2213300" y="2385102"/>
            <a:ext cx="8091988" cy="1845289"/>
          </a:xfrm>
        </p:spPr>
        <p:txBody>
          <a:bodyPr>
            <a:noAutofit/>
          </a:bodyPr>
          <a:lstStyle/>
          <a:p>
            <a:pPr algn="ctr"/>
            <a:r>
              <a:rPr lang="en-US" b="1" dirty="0">
                <a:latin typeface="+mn-lt"/>
              </a:rPr>
              <a:t>Data Preprocessing </a:t>
            </a:r>
            <a:br>
              <a:rPr lang="en-US" b="1" dirty="0">
                <a:latin typeface="+mn-lt"/>
              </a:rPr>
            </a:br>
            <a:r>
              <a:rPr lang="en-US" b="1" dirty="0">
                <a:latin typeface="+mn-lt"/>
              </a:rPr>
              <a:t>And </a:t>
            </a:r>
            <a:br>
              <a:rPr lang="en-US" b="1" dirty="0">
                <a:latin typeface="+mn-lt"/>
              </a:rPr>
            </a:br>
            <a:r>
              <a:rPr lang="en-US" b="1" dirty="0">
                <a:latin typeface="+mn-lt"/>
              </a:rPr>
              <a:t>Model Fitting</a:t>
            </a:r>
          </a:p>
        </p:txBody>
      </p:sp>
    </p:spTree>
    <p:extLst>
      <p:ext uri="{BB962C8B-B14F-4D97-AF65-F5344CB8AC3E}">
        <p14:creationId xmlns:p14="http://schemas.microsoft.com/office/powerpoint/2010/main" val="304919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BDF1A630-2A9B-41A0-92F9-FDA261070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10" name="Rectangle 76">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79">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1C786-0365-5249-AC5F-35210EC762BF}"/>
              </a:ext>
            </a:extLst>
          </p:cNvPr>
          <p:cNvSpPr>
            <a:spLocks noGrp="1"/>
          </p:cNvSpPr>
          <p:nvPr>
            <p:ph type="title"/>
          </p:nvPr>
        </p:nvSpPr>
        <p:spPr>
          <a:xfrm>
            <a:off x="1057025" y="922644"/>
            <a:ext cx="8480265" cy="1169585"/>
          </a:xfrm>
        </p:spPr>
        <p:txBody>
          <a:bodyPr vert="horz" lIns="91440" tIns="45720" rIns="91440" bIns="45720" rtlCol="0" anchor="b">
            <a:normAutofit/>
          </a:bodyPr>
          <a:lstStyle/>
          <a:p>
            <a:r>
              <a:rPr lang="en-US" b="1" dirty="0">
                <a:latin typeface="+mn-lt"/>
              </a:rPr>
              <a:t>Data Preprocessing</a:t>
            </a:r>
          </a:p>
        </p:txBody>
      </p:sp>
      <p:sp>
        <p:nvSpPr>
          <p:cNvPr id="212" name="Rectangle 81">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C1204236-5048-45D7-9279-87A7CEE50750}"/>
              </a:ext>
            </a:extLst>
          </p:cNvPr>
          <p:cNvSpPr txBox="1">
            <a:spLocks/>
          </p:cNvSpPr>
          <p:nvPr/>
        </p:nvSpPr>
        <p:spPr>
          <a:xfrm>
            <a:off x="660463" y="1948266"/>
            <a:ext cx="10474512" cy="37527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800100" lvl="1" indent="-342900">
              <a:buFont typeface="+mj-lt"/>
              <a:buAutoNum type="arabicPeriod"/>
            </a:pPr>
            <a:r>
              <a:rPr lang="en-US" dirty="0"/>
              <a:t>Identified numerical and categorical variables</a:t>
            </a:r>
            <a:endParaRPr lang="en-US" dirty="0">
              <a:cs typeface="Calibri"/>
            </a:endParaRPr>
          </a:p>
          <a:p>
            <a:pPr marL="800100" lvl="1" indent="-342900">
              <a:buFont typeface="+mj-lt"/>
              <a:buAutoNum type="arabicPeriod"/>
            </a:pPr>
            <a:r>
              <a:rPr lang="en-US" dirty="0"/>
              <a:t>Dropped zero variance numerical variables</a:t>
            </a:r>
            <a:endParaRPr lang="en-US" dirty="0">
              <a:cs typeface="Calibri"/>
            </a:endParaRPr>
          </a:p>
          <a:p>
            <a:pPr marL="800100" lvl="1" indent="-342900">
              <a:buFont typeface="+mj-lt"/>
              <a:buAutoNum type="arabicPeriod"/>
            </a:pPr>
            <a:r>
              <a:rPr lang="en-US" dirty="0"/>
              <a:t>Dropped high cardinality categorical variables (I.e.,- sl_no)</a:t>
            </a:r>
            <a:endParaRPr lang="en-US" dirty="0">
              <a:cs typeface="Calibri"/>
            </a:endParaRPr>
          </a:p>
          <a:p>
            <a:pPr marL="800100" lvl="1" indent="-342900">
              <a:buFont typeface="+mj-lt"/>
              <a:buAutoNum type="arabicPeriod"/>
            </a:pPr>
            <a:r>
              <a:rPr lang="en-US" dirty="0"/>
              <a:t>Missing Data Analysis: Students not-placed had missing salaries, so we imputed ‘zero’ for salaries</a:t>
            </a:r>
            <a:endParaRPr lang="en-US" dirty="0">
              <a:cs typeface="Calibri"/>
            </a:endParaRPr>
          </a:p>
          <a:p>
            <a:pPr marL="800100" lvl="1" indent="-342900">
              <a:buFont typeface="+mj-lt"/>
              <a:buAutoNum type="arabicPeriod"/>
            </a:pPr>
            <a:r>
              <a:rPr lang="en-US" dirty="0"/>
              <a:t>Label Encoded categorical variables (Gender, ssc_b, hsc_s, Specialization, Work-Ex, Degree_t, Status)</a:t>
            </a:r>
            <a:endParaRPr lang="en-US" dirty="0">
              <a:cs typeface="Calibri"/>
            </a:endParaRPr>
          </a:p>
          <a:p>
            <a:pPr marL="800100" lvl="1" indent="-342900">
              <a:buFont typeface="+mj-lt"/>
              <a:buAutoNum type="arabicPeriod"/>
            </a:pPr>
            <a:r>
              <a:rPr lang="en-US" dirty="0"/>
              <a:t>Standardized all the numerical variables to avoid misclassifications and high collinearity</a:t>
            </a:r>
            <a:endParaRPr lang="en-US" dirty="0">
              <a:cs typeface="Calibri"/>
            </a:endParaRPr>
          </a:p>
        </p:txBody>
      </p:sp>
      <p:pic>
        <p:nvPicPr>
          <p:cNvPr id="5" name="Picture 4">
            <a:extLst>
              <a:ext uri="{FF2B5EF4-FFF2-40B4-BE49-F238E27FC236}">
                <a16:creationId xmlns:a16="http://schemas.microsoft.com/office/drawing/2014/main" id="{0523915F-3ADD-4191-9234-60C8650C7AA7}"/>
              </a:ext>
            </a:extLst>
          </p:cNvPr>
          <p:cNvPicPr>
            <a:picLocks noChangeAspect="1"/>
          </p:cNvPicPr>
          <p:nvPr/>
        </p:nvPicPr>
        <p:blipFill>
          <a:blip r:embed="rId2"/>
          <a:stretch>
            <a:fillRect/>
          </a:stretch>
        </p:blipFill>
        <p:spPr>
          <a:xfrm>
            <a:off x="6746799" y="1321252"/>
            <a:ext cx="4389120" cy="1934414"/>
          </a:xfrm>
          <a:prstGeom prst="rect">
            <a:avLst/>
          </a:prstGeom>
        </p:spPr>
      </p:pic>
    </p:spTree>
    <p:extLst>
      <p:ext uri="{BB962C8B-B14F-4D97-AF65-F5344CB8AC3E}">
        <p14:creationId xmlns:p14="http://schemas.microsoft.com/office/powerpoint/2010/main" val="60204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4" name="Rectangle 152">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5" name="Group 154">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16" name="Rectangle 155">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156">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8" name="Rectangle 158">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1C786-0365-5249-AC5F-35210EC762BF}"/>
              </a:ext>
            </a:extLst>
          </p:cNvPr>
          <p:cNvSpPr>
            <a:spLocks noGrp="1"/>
          </p:cNvSpPr>
          <p:nvPr>
            <p:ph type="title"/>
          </p:nvPr>
        </p:nvSpPr>
        <p:spPr>
          <a:xfrm>
            <a:off x="1057025" y="922644"/>
            <a:ext cx="10131435" cy="1169585"/>
          </a:xfrm>
        </p:spPr>
        <p:txBody>
          <a:bodyPr vert="horz" lIns="91440" tIns="45720" rIns="91440" bIns="45720" rtlCol="0" anchor="b">
            <a:normAutofit/>
          </a:bodyPr>
          <a:lstStyle/>
          <a:p>
            <a:r>
              <a:rPr lang="en-US" b="1" dirty="0">
                <a:latin typeface="+mn-lt"/>
              </a:rPr>
              <a:t>Fitting models</a:t>
            </a:r>
          </a:p>
        </p:txBody>
      </p:sp>
      <p:sp>
        <p:nvSpPr>
          <p:cNvPr id="219" name="Rectangle 160">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C1204236-5048-45D7-9279-87A7CEE50750}"/>
              </a:ext>
            </a:extLst>
          </p:cNvPr>
          <p:cNvSpPr txBox="1">
            <a:spLocks/>
          </p:cNvSpPr>
          <p:nvPr/>
        </p:nvSpPr>
        <p:spPr>
          <a:xfrm>
            <a:off x="6246952" y="858296"/>
            <a:ext cx="4888023" cy="50383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marR="0" lvl="0" indent="-342900">
              <a:spcBef>
                <a:spcPts val="0"/>
              </a:spcBef>
              <a:spcAft>
                <a:spcPts val="0"/>
              </a:spcAft>
              <a:buFont typeface="+mj-lt"/>
              <a:buAutoNum type="arabicPeriod"/>
            </a:pPr>
            <a:r>
              <a:rPr lang="en-US" sz="1700" dirty="0">
                <a:effectLst/>
                <a:latin typeface="Calibri" panose="020F0502020204030204" pitchFamily="34" charset="0"/>
                <a:ea typeface="Calibri" panose="020F0502020204030204" pitchFamily="34" charset="0"/>
                <a:cs typeface="Times New Roman" panose="02020603050405020304" pitchFamily="18" charset="0"/>
              </a:rPr>
              <a:t>Defined independent variable dataset as ‘X’ and dependent variable as ‘y’</a:t>
            </a:r>
          </a:p>
          <a:p>
            <a:pPr marL="342900" marR="0" lvl="0" indent="-342900">
              <a:spcBef>
                <a:spcPts val="0"/>
              </a:spcBef>
              <a:spcAft>
                <a:spcPts val="0"/>
              </a:spcAft>
              <a:buFont typeface="+mj-lt"/>
              <a:buAutoNum type="arabicPeriod"/>
            </a:pPr>
            <a:r>
              <a:rPr lang="en-US" sz="1700" dirty="0">
                <a:effectLst/>
                <a:latin typeface="Calibri" panose="020F0502020204030204" pitchFamily="34" charset="0"/>
                <a:ea typeface="Calibri" panose="020F0502020204030204" pitchFamily="34" charset="0"/>
                <a:cs typeface="Times New Roman" panose="02020603050405020304" pitchFamily="18" charset="0"/>
              </a:rPr>
              <a:t>Split the dataset into 60% of training set and 40% of testing set</a:t>
            </a:r>
          </a:p>
          <a:p>
            <a:pPr marL="342900" marR="0" lvl="0" indent="-342900">
              <a:spcBef>
                <a:spcPts val="0"/>
              </a:spcBef>
              <a:spcAft>
                <a:spcPts val="0"/>
              </a:spcAft>
              <a:buFont typeface="+mj-lt"/>
              <a:buAutoNum type="arabicPeriod"/>
            </a:pPr>
            <a:r>
              <a:rPr lang="en-US" sz="1700" dirty="0">
                <a:effectLst/>
                <a:latin typeface="Calibri" panose="020F0502020204030204" pitchFamily="34" charset="0"/>
                <a:ea typeface="Calibri" panose="020F0502020204030204" pitchFamily="34" charset="0"/>
                <a:cs typeface="Times New Roman" panose="02020603050405020304" pitchFamily="18" charset="0"/>
              </a:rPr>
              <a:t>Fit the training dataset on following classifier models:</a:t>
            </a:r>
          </a:p>
          <a:p>
            <a:pPr marL="742950" marR="0" lvl="1" indent="-285750">
              <a:spcBef>
                <a:spcPts val="0"/>
              </a:spcBef>
              <a:spcAft>
                <a:spcPts val="0"/>
              </a:spcAft>
              <a:buFont typeface="Arial" panose="020B0604020202020204" pitchFamily="34" charset="0"/>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Random Forest Classifier</a:t>
            </a:r>
          </a:p>
          <a:p>
            <a:pPr marL="742950" marR="0" lvl="1" indent="-285750">
              <a:spcBef>
                <a:spcPts val="0"/>
              </a:spcBef>
              <a:spcAft>
                <a:spcPts val="0"/>
              </a:spcAft>
              <a:buFont typeface="Arial" panose="020B0604020202020204" pitchFamily="34" charset="0"/>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KNN Classifier</a:t>
            </a:r>
          </a:p>
          <a:p>
            <a:pPr marL="742950" marR="0" lvl="1" indent="-285750">
              <a:spcBef>
                <a:spcPts val="0"/>
              </a:spcBef>
              <a:spcAft>
                <a:spcPts val="0"/>
              </a:spcAft>
              <a:buFont typeface="Arial" panose="020B0604020202020204" pitchFamily="34" charset="0"/>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Logistic Regression</a:t>
            </a:r>
          </a:p>
          <a:p>
            <a:pPr marL="742950" marR="0" lvl="1" indent="-285750">
              <a:spcBef>
                <a:spcPts val="0"/>
              </a:spcBef>
              <a:spcAft>
                <a:spcPts val="0"/>
              </a:spcAft>
              <a:buFont typeface="Arial" panose="020B0604020202020204" pitchFamily="34" charset="0"/>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Decision Tree Classifier</a:t>
            </a:r>
          </a:p>
          <a:p>
            <a:pPr marL="342900" marR="0" lvl="0" indent="-342900">
              <a:spcBef>
                <a:spcPts val="0"/>
              </a:spcBef>
              <a:spcAft>
                <a:spcPts val="0"/>
              </a:spcAft>
              <a:buFont typeface="+mj-lt"/>
              <a:buAutoNum type="arabicPeriod"/>
            </a:pPr>
            <a:r>
              <a:rPr lang="en-US" sz="1700" dirty="0">
                <a:effectLst/>
                <a:latin typeface="Calibri" panose="020F0502020204030204" pitchFamily="34" charset="0"/>
                <a:ea typeface="Calibri" panose="020F0502020204030204" pitchFamily="34" charset="0"/>
                <a:cs typeface="Times New Roman" panose="02020603050405020304" pitchFamily="18" charset="0"/>
              </a:rPr>
              <a:t>Before fitting logistic regression, we checked the model summary to remove insignificant variables</a:t>
            </a:r>
          </a:p>
          <a:p>
            <a:pPr marL="342900" marR="0" lvl="0" indent="-342900">
              <a:spcBef>
                <a:spcPts val="0"/>
              </a:spcBef>
              <a:spcAft>
                <a:spcPts val="0"/>
              </a:spcAft>
              <a:buFont typeface="+mj-lt"/>
              <a:buAutoNum type="arabicPeriod"/>
            </a:pPr>
            <a:r>
              <a:rPr lang="en-US" sz="1700" dirty="0">
                <a:effectLst/>
                <a:latin typeface="Calibri" panose="020F0502020204030204" pitchFamily="34" charset="0"/>
                <a:ea typeface="Calibri" panose="020F0502020204030204" pitchFamily="34" charset="0"/>
                <a:cs typeface="Times New Roman" panose="02020603050405020304" pitchFamily="18" charset="0"/>
              </a:rPr>
              <a:t>We finally achieved the best accuracy of 80% with logistic regression</a:t>
            </a:r>
          </a:p>
          <a:p>
            <a:pPr marL="342900" marR="0" lvl="0" indent="-342900">
              <a:spcBef>
                <a:spcPts val="0"/>
              </a:spcBef>
              <a:spcAft>
                <a:spcPts val="0"/>
              </a:spcAft>
              <a:buFont typeface="+mj-lt"/>
              <a:buAutoNum type="arabicPeriod"/>
            </a:pPr>
            <a:r>
              <a:rPr lang="en-US" sz="1700" dirty="0">
                <a:effectLst/>
                <a:latin typeface="Calibri" panose="020F0502020204030204" pitchFamily="34" charset="0"/>
                <a:ea typeface="Calibri" panose="020F0502020204030204" pitchFamily="34" charset="0"/>
                <a:cs typeface="Times New Roman" panose="02020603050405020304" pitchFamily="18" charset="0"/>
              </a:rPr>
              <a:t>We plotted the ROC curve to assess the model as final measure</a:t>
            </a:r>
          </a:p>
        </p:txBody>
      </p:sp>
      <p:pic>
        <p:nvPicPr>
          <p:cNvPr id="11" name="Picture 10" descr="Table&#10;&#10;Description automatically generated">
            <a:extLst>
              <a:ext uri="{FF2B5EF4-FFF2-40B4-BE49-F238E27FC236}">
                <a16:creationId xmlns:a16="http://schemas.microsoft.com/office/drawing/2014/main" id="{0EA814B0-CDE4-4582-B287-474D733563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681" y="2804512"/>
            <a:ext cx="5170711" cy="2085267"/>
          </a:xfrm>
          <a:prstGeom prst="rect">
            <a:avLst/>
          </a:prstGeom>
        </p:spPr>
      </p:pic>
    </p:spTree>
    <p:extLst>
      <p:ext uri="{BB962C8B-B14F-4D97-AF65-F5344CB8AC3E}">
        <p14:creationId xmlns:p14="http://schemas.microsoft.com/office/powerpoint/2010/main" val="2425167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BDF1A630-2A9B-41A0-92F9-FDA261070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10" name="Rectangle 76">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79">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81">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C1204236-5048-45D7-9279-87A7CEE50750}"/>
              </a:ext>
            </a:extLst>
          </p:cNvPr>
          <p:cNvSpPr txBox="1">
            <a:spLocks/>
          </p:cNvSpPr>
          <p:nvPr/>
        </p:nvSpPr>
        <p:spPr>
          <a:xfrm>
            <a:off x="1106600" y="2531288"/>
            <a:ext cx="10012504" cy="2513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lnSpc>
                <a:spcPct val="150000"/>
              </a:lnSpc>
              <a:buFont typeface="Arial"/>
              <a:buChar char="•"/>
            </a:pPr>
            <a:r>
              <a:rPr lang="en-US" sz="1800" dirty="0">
                <a:solidFill>
                  <a:srgbClr val="242424"/>
                </a:solidFill>
                <a:effectLst/>
                <a:latin typeface="+mn-lt"/>
                <a:cs typeface="Segoe UI"/>
              </a:rPr>
              <a:t>Setup career development or Co-op opportunities for inexperienced students </a:t>
            </a:r>
          </a:p>
          <a:p>
            <a:pPr marL="285750" indent="-285750">
              <a:lnSpc>
                <a:spcPct val="150000"/>
              </a:lnSpc>
              <a:buFont typeface="Arial"/>
              <a:buChar char="•"/>
            </a:pPr>
            <a:r>
              <a:rPr lang="en-US" sz="1800" dirty="0">
                <a:solidFill>
                  <a:srgbClr val="242424"/>
                </a:solidFill>
                <a:effectLst/>
                <a:latin typeface="+mn-lt"/>
                <a:cs typeface="Segoe UI"/>
              </a:rPr>
              <a:t>Invite more companies for arts students </a:t>
            </a:r>
          </a:p>
          <a:p>
            <a:pPr marL="285750" indent="-285750">
              <a:lnSpc>
                <a:spcPct val="150000"/>
              </a:lnSpc>
              <a:buFont typeface="Arial"/>
              <a:buChar char="•"/>
            </a:pPr>
            <a:r>
              <a:rPr lang="en-US" sz="1800" dirty="0">
                <a:solidFill>
                  <a:srgbClr val="000000"/>
                </a:solidFill>
                <a:effectLst/>
                <a:latin typeface="+mn-lt"/>
                <a:cs typeface="Segoe UI"/>
              </a:rPr>
              <a:t>For students with lower SSC and HSC percentages, university can provide some fundamental</a:t>
            </a:r>
            <a:r>
              <a:rPr lang="en-US" sz="1800" dirty="0">
                <a:solidFill>
                  <a:srgbClr val="000000"/>
                </a:solidFill>
                <a:latin typeface="+mn-lt"/>
                <a:cs typeface="Segoe UI"/>
              </a:rPr>
              <a:t> </a:t>
            </a:r>
            <a:r>
              <a:rPr lang="en-US" sz="1800" dirty="0">
                <a:solidFill>
                  <a:srgbClr val="000000"/>
                </a:solidFill>
                <a:effectLst/>
                <a:latin typeface="+mn-lt"/>
                <a:cs typeface="Segoe UI"/>
              </a:rPr>
              <a:t> academic courses to get them prepared for more advanced courses</a:t>
            </a:r>
            <a:endParaRPr lang="en-US" sz="1800" dirty="0">
              <a:solidFill>
                <a:srgbClr val="242424"/>
              </a:solidFill>
              <a:effectLst/>
              <a:latin typeface="+mn-lt"/>
              <a:cs typeface="Segoe UI"/>
            </a:endParaRPr>
          </a:p>
        </p:txBody>
      </p:sp>
      <p:sp>
        <p:nvSpPr>
          <p:cNvPr id="11" name="Title 1">
            <a:extLst>
              <a:ext uri="{FF2B5EF4-FFF2-40B4-BE49-F238E27FC236}">
                <a16:creationId xmlns:a16="http://schemas.microsoft.com/office/drawing/2014/main" id="{C76D799E-5ED7-40B7-A8F7-2E3395F9E7D4}"/>
              </a:ext>
            </a:extLst>
          </p:cNvPr>
          <p:cNvSpPr txBox="1">
            <a:spLocks/>
          </p:cNvSpPr>
          <p:nvPr/>
        </p:nvSpPr>
        <p:spPr>
          <a:xfrm>
            <a:off x="1007162" y="1404184"/>
            <a:ext cx="8999787" cy="77616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b="1">
                <a:latin typeface="+mn-lt"/>
              </a:rPr>
              <a:t>Recommendation</a:t>
            </a:r>
          </a:p>
        </p:txBody>
      </p:sp>
    </p:spTree>
    <p:extLst>
      <p:ext uri="{BB962C8B-B14F-4D97-AF65-F5344CB8AC3E}">
        <p14:creationId xmlns:p14="http://schemas.microsoft.com/office/powerpoint/2010/main" val="3671173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BDF1A630-2A9B-41A0-92F9-FDA261070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10" name="Rectangle 76">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79">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81">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C1204236-5048-45D7-9279-87A7CEE50750}"/>
              </a:ext>
            </a:extLst>
          </p:cNvPr>
          <p:cNvSpPr txBox="1">
            <a:spLocks/>
          </p:cNvSpPr>
          <p:nvPr/>
        </p:nvSpPr>
        <p:spPr>
          <a:xfrm>
            <a:off x="1055714" y="2538178"/>
            <a:ext cx="10328625" cy="21461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lgn="l">
              <a:lnSpc>
                <a:spcPct val="150000"/>
              </a:lnSpc>
              <a:buFont typeface="Arial"/>
              <a:buChar char="•"/>
            </a:pPr>
            <a:r>
              <a:rPr lang="en-US" sz="1800" dirty="0">
                <a:solidFill>
                  <a:srgbClr val="000000"/>
                </a:solidFill>
                <a:effectLst/>
                <a:latin typeface="+mn-lt"/>
                <a:cs typeface="Segoe UI"/>
              </a:rPr>
              <a:t>Smaller Dataset: Larger the number of records, the better</a:t>
            </a:r>
            <a:r>
              <a:rPr lang="en-US" sz="1800" dirty="0">
                <a:solidFill>
                  <a:srgbClr val="242424"/>
                </a:solidFill>
                <a:effectLst/>
                <a:latin typeface="+mn-lt"/>
                <a:cs typeface="Segoe UI"/>
              </a:rPr>
              <a:t> </a:t>
            </a:r>
            <a:r>
              <a:rPr lang="en-US" sz="1800" dirty="0">
                <a:solidFill>
                  <a:srgbClr val="000000"/>
                </a:solidFill>
                <a:effectLst/>
                <a:latin typeface="+mn-lt"/>
                <a:cs typeface="Segoe UI"/>
              </a:rPr>
              <a:t>the model would be </a:t>
            </a:r>
            <a:endParaRPr lang="en-US" sz="1800" dirty="0">
              <a:solidFill>
                <a:srgbClr val="242424"/>
              </a:solidFill>
              <a:effectLst/>
              <a:latin typeface="+mn-lt"/>
              <a:cs typeface="Segoe UI"/>
            </a:endParaRPr>
          </a:p>
          <a:p>
            <a:pPr marL="285750" indent="-285750" algn="l">
              <a:lnSpc>
                <a:spcPct val="150000"/>
              </a:lnSpc>
              <a:buFont typeface="Arial"/>
              <a:buChar char="•"/>
            </a:pPr>
            <a:r>
              <a:rPr lang="en-US" sz="1800" dirty="0">
                <a:solidFill>
                  <a:srgbClr val="000000"/>
                </a:solidFill>
                <a:effectLst/>
                <a:latin typeface="+mn-lt"/>
                <a:cs typeface="Segoe UI"/>
              </a:rPr>
              <a:t>Two specializations merged in one: Break down the two specializations, Mkt&amp;Fin and Mkt&amp;HR, into Marketing, Finance, and HR separately, to understand their independent contributions </a:t>
            </a:r>
            <a:endParaRPr lang="en-US" sz="1800" dirty="0">
              <a:solidFill>
                <a:srgbClr val="242424"/>
              </a:solidFill>
              <a:effectLst/>
              <a:latin typeface="+mn-lt"/>
              <a:cs typeface="Segoe UI"/>
            </a:endParaRPr>
          </a:p>
          <a:p>
            <a:pPr marL="285750" indent="-285750" algn="l">
              <a:lnSpc>
                <a:spcPct val="150000"/>
              </a:lnSpc>
              <a:buFont typeface="Arial"/>
              <a:buChar char="•"/>
            </a:pPr>
            <a:r>
              <a:rPr lang="en-US" sz="1800" dirty="0">
                <a:solidFill>
                  <a:srgbClr val="000000"/>
                </a:solidFill>
                <a:effectLst/>
                <a:latin typeface="+mn-lt"/>
                <a:cs typeface="Segoe UI"/>
              </a:rPr>
              <a:t>Years of Experience: Provide years of experience for every student </a:t>
            </a:r>
            <a:endParaRPr lang="en-US" sz="1800" dirty="0">
              <a:solidFill>
                <a:srgbClr val="242424"/>
              </a:solidFill>
              <a:effectLst/>
              <a:latin typeface="+mn-lt"/>
              <a:cs typeface="Segoe UI"/>
            </a:endParaRPr>
          </a:p>
        </p:txBody>
      </p:sp>
      <p:sp>
        <p:nvSpPr>
          <p:cNvPr id="11" name="Title 1">
            <a:extLst>
              <a:ext uri="{FF2B5EF4-FFF2-40B4-BE49-F238E27FC236}">
                <a16:creationId xmlns:a16="http://schemas.microsoft.com/office/drawing/2014/main" id="{0DBCE431-D1FD-4814-A3A5-DD89C41480E9}"/>
              </a:ext>
            </a:extLst>
          </p:cNvPr>
          <p:cNvSpPr txBox="1">
            <a:spLocks/>
          </p:cNvSpPr>
          <p:nvPr/>
        </p:nvSpPr>
        <p:spPr>
          <a:xfrm>
            <a:off x="977152" y="775180"/>
            <a:ext cx="8848641" cy="131170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b="1">
                <a:latin typeface="+mn-lt"/>
              </a:rPr>
              <a:t>Limitation of the Dataset</a:t>
            </a:r>
          </a:p>
        </p:txBody>
      </p:sp>
    </p:spTree>
    <p:extLst>
      <p:ext uri="{BB962C8B-B14F-4D97-AF65-F5344CB8AC3E}">
        <p14:creationId xmlns:p14="http://schemas.microsoft.com/office/powerpoint/2010/main" val="3905519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181FE16D-0BB9-43FC-A645-3419A195E1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94" name="Rectangle 193">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5" name="Straight Connector 194">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96" name="Rectangle 195">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523915F-3ADD-4191-9234-60C8650C7AA7}"/>
              </a:ext>
            </a:extLst>
          </p:cNvPr>
          <p:cNvPicPr>
            <a:picLocks noChangeAspect="1"/>
          </p:cNvPicPr>
          <p:nvPr/>
        </p:nvPicPr>
        <p:blipFill>
          <a:blip r:embed="rId2"/>
          <a:stretch>
            <a:fillRect/>
          </a:stretch>
        </p:blipFill>
        <p:spPr>
          <a:xfrm>
            <a:off x="1245014" y="3274821"/>
            <a:ext cx="4011516" cy="1767993"/>
          </a:xfrm>
          <a:prstGeom prst="rect">
            <a:avLst/>
          </a:prstGeom>
        </p:spPr>
      </p:pic>
      <p:pic>
        <p:nvPicPr>
          <p:cNvPr id="7" name="Picture 7">
            <a:extLst>
              <a:ext uri="{FF2B5EF4-FFF2-40B4-BE49-F238E27FC236}">
                <a16:creationId xmlns:a16="http://schemas.microsoft.com/office/drawing/2014/main" id="{05F4294E-2669-4C3A-9C19-45A0305EBB1B}"/>
              </a:ext>
            </a:extLst>
          </p:cNvPr>
          <p:cNvPicPr>
            <a:picLocks noChangeAspect="1"/>
          </p:cNvPicPr>
          <p:nvPr/>
        </p:nvPicPr>
        <p:blipFill>
          <a:blip r:embed="rId3"/>
          <a:stretch>
            <a:fillRect/>
          </a:stretch>
        </p:blipFill>
        <p:spPr>
          <a:xfrm>
            <a:off x="4916" y="2766"/>
            <a:ext cx="12182167" cy="6852468"/>
          </a:xfrm>
          <a:prstGeom prst="rect">
            <a:avLst/>
          </a:prstGeom>
        </p:spPr>
      </p:pic>
      <p:sp>
        <p:nvSpPr>
          <p:cNvPr id="11" name="Rectangle 10">
            <a:extLst>
              <a:ext uri="{FF2B5EF4-FFF2-40B4-BE49-F238E27FC236}">
                <a16:creationId xmlns:a16="http://schemas.microsoft.com/office/drawing/2014/main" id="{F2E3761F-4F4A-4757-A79A-E7B6EC174861}"/>
              </a:ext>
            </a:extLst>
          </p:cNvPr>
          <p:cNvSpPr/>
          <p:nvPr/>
        </p:nvSpPr>
        <p:spPr>
          <a:xfrm>
            <a:off x="5222" y="5222"/>
            <a:ext cx="12191999" cy="6857999"/>
          </a:xfrm>
          <a:prstGeom prst="rect">
            <a:avLst/>
          </a:prstGeom>
          <a:solidFill>
            <a:srgbClr val="FFC000">
              <a:alpha val="47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2" descr="Logo&#10;&#10;Description automatically generated">
            <a:extLst>
              <a:ext uri="{FF2B5EF4-FFF2-40B4-BE49-F238E27FC236}">
                <a16:creationId xmlns:a16="http://schemas.microsoft.com/office/drawing/2014/main" id="{D0AD55EA-F6EE-49E2-B0AE-F787CB20CBAE}"/>
              </a:ext>
            </a:extLst>
          </p:cNvPr>
          <p:cNvPicPr>
            <a:picLocks noChangeAspect="1"/>
          </p:cNvPicPr>
          <p:nvPr/>
        </p:nvPicPr>
        <p:blipFill>
          <a:blip r:embed="rId4"/>
          <a:stretch>
            <a:fillRect/>
          </a:stretch>
        </p:blipFill>
        <p:spPr>
          <a:xfrm>
            <a:off x="3556821" y="2054486"/>
            <a:ext cx="4476133" cy="2982543"/>
          </a:xfrm>
          <a:prstGeom prst="rect">
            <a:avLst/>
          </a:prstGeom>
        </p:spPr>
      </p:pic>
    </p:spTree>
    <p:extLst>
      <p:ext uri="{BB962C8B-B14F-4D97-AF65-F5344CB8AC3E}">
        <p14:creationId xmlns:p14="http://schemas.microsoft.com/office/powerpoint/2010/main" val="3080004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181FE16D-0BB9-43FC-A645-3419A195E1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94" name="Rectangle 193">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5" name="Straight Connector 194">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96" name="Rectangle 195">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16A866E2-8BD7-477C-8B68-F8456C3D661A}"/>
              </a:ext>
            </a:extLst>
          </p:cNvPr>
          <p:cNvSpPr txBox="1">
            <a:spLocks/>
          </p:cNvSpPr>
          <p:nvPr/>
        </p:nvSpPr>
        <p:spPr>
          <a:xfrm>
            <a:off x="995860" y="1033296"/>
            <a:ext cx="9115106" cy="77616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b="1" dirty="0">
                <a:latin typeface="+mn-lt"/>
              </a:rPr>
              <a:t>Methodology</a:t>
            </a:r>
          </a:p>
        </p:txBody>
      </p:sp>
      <p:pic>
        <p:nvPicPr>
          <p:cNvPr id="44" name="Content Placeholder 4" descr="Icon&#10;&#10;Description automatically generated">
            <a:extLst>
              <a:ext uri="{FF2B5EF4-FFF2-40B4-BE49-F238E27FC236}">
                <a16:creationId xmlns:a16="http://schemas.microsoft.com/office/drawing/2014/main" id="{902A523A-726D-4B70-A41B-712915FE2A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03" y="2726496"/>
            <a:ext cx="1515365" cy="1515365"/>
          </a:xfrm>
          <a:prstGeom prst="rect">
            <a:avLst/>
          </a:prstGeom>
        </p:spPr>
      </p:pic>
      <p:pic>
        <p:nvPicPr>
          <p:cNvPr id="45" name="Picture 44" descr="A picture containing text, vector graphics&#10;&#10;Description automatically generated">
            <a:extLst>
              <a:ext uri="{FF2B5EF4-FFF2-40B4-BE49-F238E27FC236}">
                <a16:creationId xmlns:a16="http://schemas.microsoft.com/office/drawing/2014/main" id="{84507FFC-94C4-49E9-832A-01798C3951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0619" y="2213359"/>
            <a:ext cx="2286700" cy="2286700"/>
          </a:xfrm>
          <a:prstGeom prst="rect">
            <a:avLst/>
          </a:prstGeom>
        </p:spPr>
      </p:pic>
      <p:pic>
        <p:nvPicPr>
          <p:cNvPr id="46" name="Picture 45" descr="Icon&#10;&#10;Description automatically generated">
            <a:extLst>
              <a:ext uri="{FF2B5EF4-FFF2-40B4-BE49-F238E27FC236}">
                <a16:creationId xmlns:a16="http://schemas.microsoft.com/office/drawing/2014/main" id="{A6223662-2931-425C-97F1-0ADD2F55D9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2777" y="2725291"/>
            <a:ext cx="1464021" cy="1464021"/>
          </a:xfrm>
          <a:prstGeom prst="rect">
            <a:avLst/>
          </a:prstGeom>
        </p:spPr>
      </p:pic>
      <p:pic>
        <p:nvPicPr>
          <p:cNvPr id="47" name="Picture 46" descr="Shape&#10;&#10;Description automatically generated with low confidence">
            <a:extLst>
              <a:ext uri="{FF2B5EF4-FFF2-40B4-BE49-F238E27FC236}">
                <a16:creationId xmlns:a16="http://schemas.microsoft.com/office/drawing/2014/main" id="{05C09F6B-6F98-4B50-8A4B-F479C6CF7D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3041" y="2890086"/>
            <a:ext cx="1381721" cy="1381721"/>
          </a:xfrm>
          <a:prstGeom prst="rect">
            <a:avLst/>
          </a:prstGeom>
        </p:spPr>
      </p:pic>
      <p:pic>
        <p:nvPicPr>
          <p:cNvPr id="48" name="Picture 47" descr="Shape&#10;&#10;Description automatically generated with low confidence">
            <a:extLst>
              <a:ext uri="{FF2B5EF4-FFF2-40B4-BE49-F238E27FC236}">
                <a16:creationId xmlns:a16="http://schemas.microsoft.com/office/drawing/2014/main" id="{9B7D0246-4122-4006-82D5-3357E7EBDA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36393" y="2718449"/>
            <a:ext cx="1597790" cy="1523412"/>
          </a:xfrm>
          <a:prstGeom prst="rect">
            <a:avLst/>
          </a:prstGeom>
        </p:spPr>
      </p:pic>
      <p:pic>
        <p:nvPicPr>
          <p:cNvPr id="49" name="Picture 48" descr="Icon&#10;&#10;Description automatically generated">
            <a:extLst>
              <a:ext uri="{FF2B5EF4-FFF2-40B4-BE49-F238E27FC236}">
                <a16:creationId xmlns:a16="http://schemas.microsoft.com/office/drawing/2014/main" id="{96D8D7E1-729A-44C3-ACA7-290766DEED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35214" y="2359756"/>
            <a:ext cx="2006223" cy="1933754"/>
          </a:xfrm>
          <a:prstGeom prst="rect">
            <a:avLst/>
          </a:prstGeom>
        </p:spPr>
      </p:pic>
      <p:sp>
        <p:nvSpPr>
          <p:cNvPr id="50" name="TextBox 49">
            <a:extLst>
              <a:ext uri="{FF2B5EF4-FFF2-40B4-BE49-F238E27FC236}">
                <a16:creationId xmlns:a16="http://schemas.microsoft.com/office/drawing/2014/main" id="{798F94C1-B421-435B-9467-56D4378F056B}"/>
              </a:ext>
            </a:extLst>
          </p:cNvPr>
          <p:cNvSpPr txBox="1"/>
          <p:nvPr/>
        </p:nvSpPr>
        <p:spPr>
          <a:xfrm>
            <a:off x="698293" y="4346171"/>
            <a:ext cx="1896481" cy="338554"/>
          </a:xfrm>
          <a:prstGeom prst="rect">
            <a:avLst/>
          </a:prstGeom>
          <a:noFill/>
        </p:spPr>
        <p:txBody>
          <a:bodyPr wrap="square" rtlCol="0">
            <a:spAutoFit/>
          </a:bodyPr>
          <a:lstStyle/>
          <a:p>
            <a:pPr algn="ctr"/>
            <a:r>
              <a:rPr lang="en-US" sz="1600" b="1" dirty="0"/>
              <a:t>Research Questions</a:t>
            </a:r>
          </a:p>
        </p:txBody>
      </p:sp>
      <p:sp>
        <p:nvSpPr>
          <p:cNvPr id="51" name="TextBox 50">
            <a:extLst>
              <a:ext uri="{FF2B5EF4-FFF2-40B4-BE49-F238E27FC236}">
                <a16:creationId xmlns:a16="http://schemas.microsoft.com/office/drawing/2014/main" id="{90BBE7B2-62E0-4B6C-8E89-043A2972C4D6}"/>
              </a:ext>
            </a:extLst>
          </p:cNvPr>
          <p:cNvSpPr txBox="1"/>
          <p:nvPr/>
        </p:nvSpPr>
        <p:spPr>
          <a:xfrm>
            <a:off x="2339963" y="4360464"/>
            <a:ext cx="1941259" cy="338554"/>
          </a:xfrm>
          <a:prstGeom prst="rect">
            <a:avLst/>
          </a:prstGeom>
          <a:noFill/>
        </p:spPr>
        <p:txBody>
          <a:bodyPr wrap="square" rtlCol="0">
            <a:spAutoFit/>
          </a:bodyPr>
          <a:lstStyle/>
          <a:p>
            <a:pPr algn="ctr"/>
            <a:r>
              <a:rPr lang="en-US" sz="1600" b="1"/>
              <a:t>Data Description</a:t>
            </a:r>
          </a:p>
        </p:txBody>
      </p:sp>
      <p:sp>
        <p:nvSpPr>
          <p:cNvPr id="52" name="TextBox 51">
            <a:extLst>
              <a:ext uri="{FF2B5EF4-FFF2-40B4-BE49-F238E27FC236}">
                <a16:creationId xmlns:a16="http://schemas.microsoft.com/office/drawing/2014/main" id="{BE1A2065-2CFC-4070-9829-655815C19B21}"/>
              </a:ext>
            </a:extLst>
          </p:cNvPr>
          <p:cNvSpPr txBox="1"/>
          <p:nvPr/>
        </p:nvSpPr>
        <p:spPr>
          <a:xfrm>
            <a:off x="3942031" y="4360464"/>
            <a:ext cx="2406337" cy="338554"/>
          </a:xfrm>
          <a:prstGeom prst="rect">
            <a:avLst/>
          </a:prstGeom>
          <a:noFill/>
        </p:spPr>
        <p:txBody>
          <a:bodyPr wrap="square" rtlCol="0">
            <a:spAutoFit/>
          </a:bodyPr>
          <a:lstStyle/>
          <a:p>
            <a:pPr algn="ctr"/>
            <a:r>
              <a:rPr lang="en-US" sz="1600" b="1"/>
              <a:t>Data Preprocessing</a:t>
            </a:r>
          </a:p>
        </p:txBody>
      </p:sp>
      <p:sp>
        <p:nvSpPr>
          <p:cNvPr id="53" name="TextBox 52">
            <a:extLst>
              <a:ext uri="{FF2B5EF4-FFF2-40B4-BE49-F238E27FC236}">
                <a16:creationId xmlns:a16="http://schemas.microsoft.com/office/drawing/2014/main" id="{769FD883-5226-42AF-A23F-216DB6E72F13}"/>
              </a:ext>
            </a:extLst>
          </p:cNvPr>
          <p:cNvSpPr txBox="1"/>
          <p:nvPr/>
        </p:nvSpPr>
        <p:spPr>
          <a:xfrm>
            <a:off x="5553413" y="4346171"/>
            <a:ext cx="3110194" cy="338554"/>
          </a:xfrm>
          <a:prstGeom prst="rect">
            <a:avLst/>
          </a:prstGeom>
          <a:noFill/>
        </p:spPr>
        <p:txBody>
          <a:bodyPr wrap="square" rtlCol="0">
            <a:spAutoFit/>
          </a:bodyPr>
          <a:lstStyle/>
          <a:p>
            <a:pPr algn="ctr"/>
            <a:r>
              <a:rPr lang="en-US" sz="1600" b="1"/>
              <a:t>Descriptive Analysis</a:t>
            </a:r>
          </a:p>
        </p:txBody>
      </p:sp>
      <p:sp>
        <p:nvSpPr>
          <p:cNvPr id="54" name="TextBox 53">
            <a:extLst>
              <a:ext uri="{FF2B5EF4-FFF2-40B4-BE49-F238E27FC236}">
                <a16:creationId xmlns:a16="http://schemas.microsoft.com/office/drawing/2014/main" id="{38C33F37-8120-4EBD-B917-B87443C009BB}"/>
              </a:ext>
            </a:extLst>
          </p:cNvPr>
          <p:cNvSpPr txBox="1"/>
          <p:nvPr/>
        </p:nvSpPr>
        <p:spPr>
          <a:xfrm>
            <a:off x="8007700" y="4360845"/>
            <a:ext cx="1896482" cy="338554"/>
          </a:xfrm>
          <a:prstGeom prst="rect">
            <a:avLst/>
          </a:prstGeom>
          <a:noFill/>
        </p:spPr>
        <p:txBody>
          <a:bodyPr wrap="square" rtlCol="0">
            <a:spAutoFit/>
          </a:bodyPr>
          <a:lstStyle/>
          <a:p>
            <a:pPr algn="ctr"/>
            <a:r>
              <a:rPr lang="en-US" sz="1600" b="1"/>
              <a:t>Machine Learning</a:t>
            </a:r>
          </a:p>
        </p:txBody>
      </p:sp>
      <p:sp>
        <p:nvSpPr>
          <p:cNvPr id="55" name="TextBox 54">
            <a:extLst>
              <a:ext uri="{FF2B5EF4-FFF2-40B4-BE49-F238E27FC236}">
                <a16:creationId xmlns:a16="http://schemas.microsoft.com/office/drawing/2014/main" id="{12EBE259-84AE-4DB3-9362-DCA9208674A7}"/>
              </a:ext>
            </a:extLst>
          </p:cNvPr>
          <p:cNvSpPr txBox="1"/>
          <p:nvPr/>
        </p:nvSpPr>
        <p:spPr>
          <a:xfrm>
            <a:off x="9133008" y="4360845"/>
            <a:ext cx="3058992" cy="338554"/>
          </a:xfrm>
          <a:prstGeom prst="rect">
            <a:avLst/>
          </a:prstGeom>
          <a:noFill/>
        </p:spPr>
        <p:txBody>
          <a:bodyPr wrap="square" rtlCol="0">
            <a:spAutoFit/>
          </a:bodyPr>
          <a:lstStyle/>
          <a:p>
            <a:pPr algn="ctr"/>
            <a:r>
              <a:rPr lang="en-US" sz="1600" b="1"/>
              <a:t>Recommendation</a:t>
            </a:r>
          </a:p>
        </p:txBody>
      </p:sp>
    </p:spTree>
    <p:extLst>
      <p:ext uri="{BB962C8B-B14F-4D97-AF65-F5344CB8AC3E}">
        <p14:creationId xmlns:p14="http://schemas.microsoft.com/office/powerpoint/2010/main" val="3528177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181FE16D-0BB9-43FC-A645-3419A195E1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94" name="Rectangle 193">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5" name="Straight Connector 194">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96" name="Rectangle 195">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3">
            <a:extLst>
              <a:ext uri="{FF2B5EF4-FFF2-40B4-BE49-F238E27FC236}">
                <a16:creationId xmlns:a16="http://schemas.microsoft.com/office/drawing/2014/main" id="{E34685B9-0CBB-4596-9895-3B3B340910A5}"/>
              </a:ext>
            </a:extLst>
          </p:cNvPr>
          <p:cNvSpPr txBox="1">
            <a:spLocks/>
          </p:cNvSpPr>
          <p:nvPr/>
        </p:nvSpPr>
        <p:spPr>
          <a:xfrm>
            <a:off x="1153618" y="831112"/>
            <a:ext cx="10447868" cy="89417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b="1">
                <a:latin typeface="+mn-lt"/>
              </a:rPr>
              <a:t>Research Questions</a:t>
            </a:r>
          </a:p>
        </p:txBody>
      </p:sp>
      <p:sp>
        <p:nvSpPr>
          <p:cNvPr id="22" name="Content Placeholder 4">
            <a:extLst>
              <a:ext uri="{FF2B5EF4-FFF2-40B4-BE49-F238E27FC236}">
                <a16:creationId xmlns:a16="http://schemas.microsoft.com/office/drawing/2014/main" id="{7F68A7C5-5EFD-4C8D-BEB2-ADE4C5DCEF8B}"/>
              </a:ext>
            </a:extLst>
          </p:cNvPr>
          <p:cNvSpPr txBox="1">
            <a:spLocks/>
          </p:cNvSpPr>
          <p:nvPr/>
        </p:nvSpPr>
        <p:spPr>
          <a:xfrm>
            <a:off x="1153617" y="2087593"/>
            <a:ext cx="9612915" cy="2777015"/>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n-US" b="1" dirty="0">
              <a:solidFill>
                <a:srgbClr val="242424"/>
              </a:solidFill>
              <a:effectLst/>
            </a:endParaRPr>
          </a:p>
          <a:p>
            <a:pPr marL="342900" indent="-342900" algn="l">
              <a:lnSpc>
                <a:spcPct val="200000"/>
              </a:lnSpc>
              <a:spcBef>
                <a:spcPts val="0"/>
              </a:spcBef>
              <a:buChar char="•"/>
            </a:pPr>
            <a:r>
              <a:rPr lang="en-US" dirty="0">
                <a:ea typeface="+mn-lt"/>
                <a:cs typeface="+mn-lt"/>
              </a:rPr>
              <a:t>How </a:t>
            </a:r>
            <a:r>
              <a:rPr lang="en-US" dirty="0">
                <a:effectLst/>
                <a:ea typeface="+mn-lt"/>
                <a:cs typeface="+mn-lt"/>
              </a:rPr>
              <a:t>to </a:t>
            </a:r>
            <a:r>
              <a:rPr lang="en-US" dirty="0">
                <a:ea typeface="+mn-lt"/>
                <a:cs typeface="+mn-lt"/>
              </a:rPr>
              <a:t>increase the rate of </a:t>
            </a:r>
            <a:r>
              <a:rPr lang="en-US" dirty="0">
                <a:effectLst/>
                <a:ea typeface="+mn-lt"/>
                <a:cs typeface="+mn-lt"/>
              </a:rPr>
              <a:t>placement </a:t>
            </a:r>
            <a:r>
              <a:rPr lang="en-US" dirty="0">
                <a:ea typeface="+mn-lt"/>
                <a:cs typeface="+mn-lt"/>
              </a:rPr>
              <a:t>in the college?</a:t>
            </a:r>
            <a:endParaRPr lang="en-US" dirty="0">
              <a:effectLst/>
              <a:ea typeface="+mn-lt"/>
              <a:cs typeface="+mn-lt"/>
            </a:endParaRPr>
          </a:p>
          <a:p>
            <a:pPr marL="342900" indent="-342900" algn="l">
              <a:lnSpc>
                <a:spcPct val="200000"/>
              </a:lnSpc>
              <a:spcBef>
                <a:spcPts val="0"/>
              </a:spcBef>
              <a:buFont typeface="Arial" panose="020B0604020202020204" pitchFamily="34" charset="0"/>
              <a:buChar char="•"/>
            </a:pPr>
            <a:r>
              <a:rPr lang="en-US" dirty="0">
                <a:ea typeface="+mn-lt"/>
                <a:cs typeface="+mn-lt"/>
              </a:rPr>
              <a:t>How to improve a student’s academic standing to boost their confidence for placements?</a:t>
            </a:r>
            <a:endParaRPr lang="en-US" dirty="0">
              <a:ea typeface="Calibri" panose="020F0502020204030204"/>
              <a:cs typeface="Calibri" panose="020F0502020204030204"/>
            </a:endParaRPr>
          </a:p>
          <a:p>
            <a:pPr algn="just"/>
            <a:endParaRPr lang="en-US" dirty="0">
              <a:solidFill>
                <a:srgbClr val="242424"/>
              </a:solidFill>
              <a:effectLst/>
            </a:endParaRPr>
          </a:p>
        </p:txBody>
      </p:sp>
    </p:spTree>
    <p:extLst>
      <p:ext uri="{BB962C8B-B14F-4D97-AF65-F5344CB8AC3E}">
        <p14:creationId xmlns:p14="http://schemas.microsoft.com/office/powerpoint/2010/main" val="3988161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181FE16D-0BB9-43FC-A645-3419A195E1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94" name="Rectangle 193">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5" name="Straight Connector 194">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96" name="Rectangle 195">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523915F-3ADD-4191-9234-60C8650C7AA7}"/>
              </a:ext>
            </a:extLst>
          </p:cNvPr>
          <p:cNvPicPr>
            <a:picLocks noChangeAspect="1"/>
          </p:cNvPicPr>
          <p:nvPr/>
        </p:nvPicPr>
        <p:blipFill>
          <a:blip r:embed="rId2"/>
          <a:stretch>
            <a:fillRect/>
          </a:stretch>
        </p:blipFill>
        <p:spPr>
          <a:xfrm>
            <a:off x="1245014" y="3274821"/>
            <a:ext cx="4011516" cy="1767993"/>
          </a:xfrm>
          <a:prstGeom prst="rect">
            <a:avLst/>
          </a:prstGeom>
        </p:spPr>
      </p:pic>
      <p:sp>
        <p:nvSpPr>
          <p:cNvPr id="19" name="Title 1">
            <a:extLst>
              <a:ext uri="{FF2B5EF4-FFF2-40B4-BE49-F238E27FC236}">
                <a16:creationId xmlns:a16="http://schemas.microsoft.com/office/drawing/2014/main" id="{C1204236-5048-45D7-9279-87A7CEE50750}"/>
              </a:ext>
            </a:extLst>
          </p:cNvPr>
          <p:cNvSpPr txBox="1">
            <a:spLocks/>
          </p:cNvSpPr>
          <p:nvPr/>
        </p:nvSpPr>
        <p:spPr>
          <a:xfrm>
            <a:off x="957200" y="2198460"/>
            <a:ext cx="3744195" cy="333969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0" i="0" dirty="0">
                <a:solidFill>
                  <a:srgbClr val="242424"/>
                </a:solidFill>
                <a:effectLst/>
                <a:latin typeface="+mn-lt"/>
              </a:rPr>
              <a:t>The dataset is from a campus recruitment drive in </a:t>
            </a:r>
            <a:r>
              <a:rPr lang="en-US" sz="1800" dirty="0">
                <a:solidFill>
                  <a:srgbClr val="242424"/>
                </a:solidFill>
                <a:latin typeface="+mn-lt"/>
              </a:rPr>
              <a:t>an</a:t>
            </a:r>
            <a:r>
              <a:rPr lang="en-US" sz="1800" b="0" i="0" dirty="0">
                <a:solidFill>
                  <a:srgbClr val="242424"/>
                </a:solidFill>
                <a:effectLst/>
                <a:latin typeface="+mn-lt"/>
              </a:rPr>
              <a:t> MBA college, in India. It has the credentials of all students from primary education to bachelor's and then MBA and their previous work experience</a:t>
            </a:r>
            <a:r>
              <a:rPr lang="en-US" sz="1800" dirty="0">
                <a:solidFill>
                  <a:srgbClr val="242424"/>
                </a:solidFill>
                <a:latin typeface="+mn-lt"/>
              </a:rPr>
              <a:t>.</a:t>
            </a:r>
            <a:endParaRPr lang="en-US" sz="1800" dirty="0">
              <a:latin typeface="+mn-lt"/>
            </a:endParaRPr>
          </a:p>
          <a:p>
            <a:pPr algn="just"/>
            <a:endParaRPr lang="en-US" sz="1800" dirty="0">
              <a:solidFill>
                <a:srgbClr val="242424"/>
              </a:solidFill>
              <a:latin typeface="+mn-lt"/>
            </a:endParaRPr>
          </a:p>
          <a:p>
            <a:r>
              <a:rPr lang="en-US" sz="1800" b="0" i="0" dirty="0">
                <a:solidFill>
                  <a:srgbClr val="242424"/>
                </a:solidFill>
                <a:effectLst/>
                <a:latin typeface="+mn-lt"/>
              </a:rPr>
              <a:t>The </a:t>
            </a:r>
            <a:r>
              <a:rPr lang="en-US" sz="1800" dirty="0">
                <a:solidFill>
                  <a:srgbClr val="242424"/>
                </a:solidFill>
                <a:latin typeface="+mn-lt"/>
              </a:rPr>
              <a:t>inputs</a:t>
            </a:r>
            <a:r>
              <a:rPr lang="en-US" sz="1800" b="0" i="0" dirty="0">
                <a:solidFill>
                  <a:srgbClr val="242424"/>
                </a:solidFill>
                <a:effectLst/>
                <a:latin typeface="+mn-lt"/>
              </a:rPr>
              <a:t> are all the columns related to a candidate's credentials and the output column is </a:t>
            </a:r>
            <a:r>
              <a:rPr lang="en-US" sz="1800" dirty="0">
                <a:solidFill>
                  <a:srgbClr val="242424"/>
                </a:solidFill>
                <a:latin typeface="+mn-lt"/>
              </a:rPr>
              <a:t>'status'.</a:t>
            </a:r>
            <a:endParaRPr lang="en-US" sz="1800" dirty="0">
              <a:latin typeface="+mn-lt"/>
              <a:ea typeface="Calibri" panose="020F0502020204030204"/>
              <a:cs typeface="Calibri" panose="020F0502020204030204"/>
            </a:endParaRPr>
          </a:p>
        </p:txBody>
      </p:sp>
      <p:sp>
        <p:nvSpPr>
          <p:cNvPr id="16" name="Title 3">
            <a:extLst>
              <a:ext uri="{FF2B5EF4-FFF2-40B4-BE49-F238E27FC236}">
                <a16:creationId xmlns:a16="http://schemas.microsoft.com/office/drawing/2014/main" id="{185B63E8-D745-4640-B31A-4B9821405F28}"/>
              </a:ext>
            </a:extLst>
          </p:cNvPr>
          <p:cNvSpPr txBox="1">
            <a:spLocks/>
          </p:cNvSpPr>
          <p:nvPr/>
        </p:nvSpPr>
        <p:spPr>
          <a:xfrm>
            <a:off x="1035986" y="875043"/>
            <a:ext cx="4097877" cy="132341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b="1" dirty="0">
                <a:latin typeface="+mn-lt"/>
              </a:rPr>
              <a:t>Dataset Description</a:t>
            </a:r>
          </a:p>
        </p:txBody>
      </p:sp>
      <p:pic>
        <p:nvPicPr>
          <p:cNvPr id="3" name="Picture 2">
            <a:extLst>
              <a:ext uri="{FF2B5EF4-FFF2-40B4-BE49-F238E27FC236}">
                <a16:creationId xmlns:a16="http://schemas.microsoft.com/office/drawing/2014/main" id="{FDA9D569-0BBE-42E1-AC30-0BB8502966E8}"/>
              </a:ext>
            </a:extLst>
          </p:cNvPr>
          <p:cNvPicPr>
            <a:picLocks noChangeAspect="1"/>
          </p:cNvPicPr>
          <p:nvPr/>
        </p:nvPicPr>
        <p:blipFill>
          <a:blip r:embed="rId3"/>
          <a:stretch>
            <a:fillRect/>
          </a:stretch>
        </p:blipFill>
        <p:spPr>
          <a:xfrm>
            <a:off x="4671565" y="974189"/>
            <a:ext cx="6940907" cy="5067560"/>
          </a:xfrm>
          <a:prstGeom prst="rect">
            <a:avLst/>
          </a:prstGeom>
        </p:spPr>
      </p:pic>
    </p:spTree>
    <p:extLst>
      <p:ext uri="{BB962C8B-B14F-4D97-AF65-F5344CB8AC3E}">
        <p14:creationId xmlns:p14="http://schemas.microsoft.com/office/powerpoint/2010/main" val="1605903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181FE16D-0BB9-43FC-A645-3419A195E1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94" name="Rectangle 193">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5" name="Straight Connector 194">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96" name="Rectangle 195">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6">
            <a:extLst>
              <a:ext uri="{FF2B5EF4-FFF2-40B4-BE49-F238E27FC236}">
                <a16:creationId xmlns:a16="http://schemas.microsoft.com/office/drawing/2014/main" id="{FFC71BA7-6221-401D-95DF-1F2ABE7CECA0}"/>
              </a:ext>
            </a:extLst>
          </p:cNvPr>
          <p:cNvSpPr>
            <a:spLocks noGrp="1"/>
          </p:cNvSpPr>
          <p:nvPr>
            <p:ph type="title"/>
          </p:nvPr>
        </p:nvSpPr>
        <p:spPr>
          <a:xfrm>
            <a:off x="2213300" y="2385102"/>
            <a:ext cx="8091988" cy="1845289"/>
          </a:xfrm>
        </p:spPr>
        <p:txBody>
          <a:bodyPr>
            <a:noAutofit/>
          </a:bodyPr>
          <a:lstStyle/>
          <a:p>
            <a:pPr algn="ctr"/>
            <a:r>
              <a:rPr lang="en-US" b="1" dirty="0">
                <a:latin typeface="+mn-lt"/>
              </a:rPr>
              <a:t>Descriptive Analysis</a:t>
            </a:r>
            <a:br>
              <a:rPr lang="en-US" b="1" dirty="0">
                <a:latin typeface="+mn-lt"/>
              </a:rPr>
            </a:br>
            <a:r>
              <a:rPr lang="en-US" b="1" dirty="0">
                <a:latin typeface="+mn-lt"/>
              </a:rPr>
              <a:t>And </a:t>
            </a:r>
            <a:br>
              <a:rPr lang="en-US" b="1" dirty="0">
                <a:latin typeface="+mn-lt"/>
              </a:rPr>
            </a:br>
            <a:r>
              <a:rPr lang="en-US" b="1" dirty="0">
                <a:latin typeface="+mn-lt"/>
              </a:rPr>
              <a:t>Data Visualization</a:t>
            </a:r>
          </a:p>
        </p:txBody>
      </p:sp>
    </p:spTree>
    <p:extLst>
      <p:ext uri="{BB962C8B-B14F-4D97-AF65-F5344CB8AC3E}">
        <p14:creationId xmlns:p14="http://schemas.microsoft.com/office/powerpoint/2010/main" val="1059902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181FE16D-0BB9-43FC-A645-3419A195E1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94" name="Rectangle 193">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5" name="Straight Connector 194">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96" name="Rectangle 195">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55AF9A6A-CF8B-49C2-9AAF-C2159FB2BA29}"/>
              </a:ext>
            </a:extLst>
          </p:cNvPr>
          <p:cNvSpPr txBox="1">
            <a:spLocks/>
          </p:cNvSpPr>
          <p:nvPr/>
        </p:nvSpPr>
        <p:spPr>
          <a:xfrm>
            <a:off x="825637" y="753378"/>
            <a:ext cx="10699254" cy="5319617"/>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dirty="0"/>
          </a:p>
          <a:p>
            <a:pPr algn="l"/>
            <a:endParaRPr lang="en-US" sz="2000" b="1" dirty="0"/>
          </a:p>
          <a:p>
            <a:pPr algn="l"/>
            <a:endParaRPr lang="en-US" sz="2000" b="1" dirty="0"/>
          </a:p>
          <a:p>
            <a:pPr algn="l"/>
            <a:r>
              <a:rPr lang="en-US" sz="2000" b="1" dirty="0"/>
              <a:t>Number of columns and rows</a:t>
            </a:r>
            <a:r>
              <a:rPr lang="en-US" sz="2000" dirty="0"/>
              <a:t>: 215 rows and 15 columns.</a:t>
            </a:r>
            <a:endParaRPr lang="en-US" sz="2000" dirty="0">
              <a:cs typeface="Calibri"/>
            </a:endParaRPr>
          </a:p>
          <a:p>
            <a:pPr algn="l"/>
            <a:r>
              <a:rPr lang="en-US" sz="2000" b="1" dirty="0"/>
              <a:t>Missing values</a:t>
            </a:r>
            <a:r>
              <a:rPr lang="en-US" sz="2000" dirty="0"/>
              <a:t>: Only the 'salary' column has missing values, the percentage of that is 31.26%.</a:t>
            </a:r>
            <a:endParaRPr lang="en-US" sz="1800" dirty="0"/>
          </a:p>
          <a:p>
            <a:pPr algn="l"/>
            <a:endParaRPr lang="en-US" sz="1800" dirty="0"/>
          </a:p>
          <a:p>
            <a:pPr algn="l"/>
            <a:endParaRPr lang="en-US" sz="1800" dirty="0"/>
          </a:p>
          <a:p>
            <a:pPr algn="l"/>
            <a:endParaRPr lang="en-US" sz="2000" b="1" dirty="0"/>
          </a:p>
          <a:p>
            <a:pPr algn="l"/>
            <a:r>
              <a:rPr lang="en-US" sz="2000" b="1" dirty="0"/>
              <a:t>M</a:t>
            </a:r>
            <a:r>
              <a:rPr lang="en-US" altLang="zh-CN" sz="2000" b="1" dirty="0">
                <a:ea typeface="等线"/>
              </a:rPr>
              <a:t>odes for all variables</a:t>
            </a:r>
            <a:r>
              <a:rPr lang="en-US" altLang="zh-CN" sz="2000" dirty="0">
                <a:ea typeface="等线"/>
              </a:rPr>
              <a:t>: It shows all the frequently occurring values in each variable.</a:t>
            </a:r>
            <a:endParaRPr lang="en-US" sz="2000" dirty="0">
              <a:ea typeface="等线"/>
              <a:cs typeface="Calibri"/>
            </a:endParaRPr>
          </a:p>
          <a:p>
            <a:pPr algn="l"/>
            <a:endParaRPr lang="en-US" sz="1800" dirty="0"/>
          </a:p>
        </p:txBody>
      </p:sp>
      <p:pic>
        <p:nvPicPr>
          <p:cNvPr id="14" name="Picture 13">
            <a:extLst>
              <a:ext uri="{FF2B5EF4-FFF2-40B4-BE49-F238E27FC236}">
                <a16:creationId xmlns:a16="http://schemas.microsoft.com/office/drawing/2014/main" id="{2252815C-8AE7-4872-B5A2-A08CC2DDE3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143" y="2692361"/>
            <a:ext cx="10748498" cy="1034292"/>
          </a:xfrm>
          <a:prstGeom prst="rect">
            <a:avLst/>
          </a:prstGeom>
        </p:spPr>
      </p:pic>
      <p:pic>
        <p:nvPicPr>
          <p:cNvPr id="15" name="Picture 14">
            <a:extLst>
              <a:ext uri="{FF2B5EF4-FFF2-40B4-BE49-F238E27FC236}">
                <a16:creationId xmlns:a16="http://schemas.microsoft.com/office/drawing/2014/main" id="{03323DE1-98E6-46CA-B077-ACB8E110E4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380" y="4411214"/>
            <a:ext cx="10607238" cy="852977"/>
          </a:xfrm>
          <a:prstGeom prst="rect">
            <a:avLst/>
          </a:prstGeom>
        </p:spPr>
      </p:pic>
      <p:sp>
        <p:nvSpPr>
          <p:cNvPr id="16" name="Title 1">
            <a:extLst>
              <a:ext uri="{FF2B5EF4-FFF2-40B4-BE49-F238E27FC236}">
                <a16:creationId xmlns:a16="http://schemas.microsoft.com/office/drawing/2014/main" id="{1EA824A6-4AA1-462A-B1C0-9A4A8BA3B058}"/>
              </a:ext>
            </a:extLst>
          </p:cNvPr>
          <p:cNvSpPr txBox="1">
            <a:spLocks/>
          </p:cNvSpPr>
          <p:nvPr/>
        </p:nvSpPr>
        <p:spPr>
          <a:xfrm>
            <a:off x="776392" y="785005"/>
            <a:ext cx="10748498" cy="79630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b="1">
                <a:latin typeface="+mn-lt"/>
              </a:rPr>
              <a:t>Descriptive Analysis</a:t>
            </a:r>
          </a:p>
        </p:txBody>
      </p:sp>
    </p:spTree>
    <p:extLst>
      <p:ext uri="{BB962C8B-B14F-4D97-AF65-F5344CB8AC3E}">
        <p14:creationId xmlns:p14="http://schemas.microsoft.com/office/powerpoint/2010/main" val="418267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181FE16D-0BB9-43FC-A645-3419A195E1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94" name="Rectangle 193">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195" name="Straight Connector 194">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96" name="Rectangle 195">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2">
            <a:extLst>
              <a:ext uri="{FF2B5EF4-FFF2-40B4-BE49-F238E27FC236}">
                <a16:creationId xmlns:a16="http://schemas.microsoft.com/office/drawing/2014/main" id="{A97B79AB-9600-4CB0-9AFC-8D306F319B64}"/>
              </a:ext>
            </a:extLst>
          </p:cNvPr>
          <p:cNvSpPr txBox="1">
            <a:spLocks/>
          </p:cNvSpPr>
          <p:nvPr/>
        </p:nvSpPr>
        <p:spPr>
          <a:xfrm>
            <a:off x="990600" y="1622455"/>
            <a:ext cx="10355461" cy="4278701"/>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cs typeface="Calibri"/>
            </a:endParaRPr>
          </a:p>
          <a:p>
            <a:pPr algn="l"/>
            <a:r>
              <a:rPr lang="en-US" sz="2000"/>
              <a:t>Descriptive statistics for all the numerical variables in the dataset: </a:t>
            </a:r>
            <a:endParaRPr lang="en-US" sz="2000">
              <a:cs typeface="Calibri"/>
            </a:endParaRPr>
          </a:p>
          <a:p>
            <a:pPr algn="l"/>
            <a:endParaRPr lang="en-US" sz="1800" b="1"/>
          </a:p>
          <a:p>
            <a:pPr algn="l"/>
            <a:endParaRPr lang="en-US" sz="1800" b="1"/>
          </a:p>
          <a:p>
            <a:pPr algn="l"/>
            <a:endParaRPr lang="en-US" sz="1800" b="1"/>
          </a:p>
          <a:p>
            <a:pPr algn="l"/>
            <a:endParaRPr lang="en-US" sz="1800" b="1"/>
          </a:p>
          <a:p>
            <a:pPr algn="l"/>
            <a:endParaRPr lang="en-US" sz="1800" b="1"/>
          </a:p>
          <a:p>
            <a:pPr algn="l"/>
            <a:endParaRPr lang="en-US" sz="1800" b="1"/>
          </a:p>
          <a:p>
            <a:pPr algn="l"/>
            <a:endParaRPr lang="en-US" sz="1800" b="1"/>
          </a:p>
        </p:txBody>
      </p:sp>
      <p:pic>
        <p:nvPicPr>
          <p:cNvPr id="21" name="Picture 20">
            <a:extLst>
              <a:ext uri="{FF2B5EF4-FFF2-40B4-BE49-F238E27FC236}">
                <a16:creationId xmlns:a16="http://schemas.microsoft.com/office/drawing/2014/main" id="{DE21BFDB-C529-46DC-A00A-790E151560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876" y="2552092"/>
            <a:ext cx="9705911" cy="3020572"/>
          </a:xfrm>
          <a:prstGeom prst="rect">
            <a:avLst/>
          </a:prstGeom>
        </p:spPr>
      </p:pic>
      <p:sp>
        <p:nvSpPr>
          <p:cNvPr id="22" name="Title 1">
            <a:extLst>
              <a:ext uri="{FF2B5EF4-FFF2-40B4-BE49-F238E27FC236}">
                <a16:creationId xmlns:a16="http://schemas.microsoft.com/office/drawing/2014/main" id="{0EAFED3D-4EF3-4765-A631-6E32D2F86C30}"/>
              </a:ext>
            </a:extLst>
          </p:cNvPr>
          <p:cNvSpPr txBox="1">
            <a:spLocks/>
          </p:cNvSpPr>
          <p:nvPr/>
        </p:nvSpPr>
        <p:spPr>
          <a:xfrm>
            <a:off x="990600" y="757161"/>
            <a:ext cx="9895936" cy="79630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b="1">
                <a:latin typeface="+mn-lt"/>
              </a:rPr>
              <a:t>Descriptive Analysis Continued…</a:t>
            </a:r>
          </a:p>
        </p:txBody>
      </p:sp>
    </p:spTree>
    <p:extLst>
      <p:ext uri="{BB962C8B-B14F-4D97-AF65-F5344CB8AC3E}">
        <p14:creationId xmlns:p14="http://schemas.microsoft.com/office/powerpoint/2010/main" val="3930299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181FE16D-0BB9-43FC-A645-3419A195E1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94" name="Rectangle 193">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5" name="Straight Connector 194">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96" name="Rectangle 195">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1C786-0365-5249-AC5F-35210EC762BF}"/>
              </a:ext>
            </a:extLst>
          </p:cNvPr>
          <p:cNvSpPr>
            <a:spLocks noGrp="1"/>
          </p:cNvSpPr>
          <p:nvPr>
            <p:ph type="title"/>
          </p:nvPr>
        </p:nvSpPr>
        <p:spPr>
          <a:xfrm>
            <a:off x="738811" y="4984938"/>
            <a:ext cx="10595792" cy="655757"/>
          </a:xfrm>
        </p:spPr>
        <p:txBody>
          <a:bodyPr anchor="ctr">
            <a:noAutofit/>
          </a:bodyPr>
          <a:lstStyle/>
          <a:p>
            <a:r>
              <a:rPr lang="en-US" sz="2000" dirty="0">
                <a:solidFill>
                  <a:srgbClr val="242424"/>
                </a:solidFill>
                <a:effectLst/>
                <a:latin typeface="Calibri"/>
                <a:cs typeface="Segoe UI"/>
              </a:rPr>
              <a:t>In these cases, pie charts give us an overall distribution of all students’ data based on following categorical variables: status of placement</a:t>
            </a:r>
            <a:r>
              <a:rPr lang="en-US" sz="2000" dirty="0">
                <a:solidFill>
                  <a:srgbClr val="242424"/>
                </a:solidFill>
                <a:latin typeface="Calibri"/>
                <a:cs typeface="Segoe UI"/>
              </a:rPr>
              <a:t>, gender</a:t>
            </a:r>
            <a:r>
              <a:rPr lang="en-US" sz="2000" dirty="0">
                <a:solidFill>
                  <a:srgbClr val="242424"/>
                </a:solidFill>
                <a:effectLst/>
                <a:latin typeface="Calibri"/>
                <a:cs typeface="Segoe UI"/>
              </a:rPr>
              <a:t> and work experience.</a:t>
            </a:r>
            <a:endParaRPr lang="en-US" sz="2000" dirty="0">
              <a:solidFill>
                <a:srgbClr val="242424"/>
              </a:solidFill>
              <a:latin typeface="Calibri"/>
              <a:cs typeface="Segoe UI"/>
            </a:endParaRPr>
          </a:p>
        </p:txBody>
      </p:sp>
      <p:sp>
        <p:nvSpPr>
          <p:cNvPr id="20" name="Title 1">
            <a:extLst>
              <a:ext uri="{FF2B5EF4-FFF2-40B4-BE49-F238E27FC236}">
                <a16:creationId xmlns:a16="http://schemas.microsoft.com/office/drawing/2014/main" id="{ABA4EA43-4033-4368-AECF-1F41C6F27917}"/>
              </a:ext>
            </a:extLst>
          </p:cNvPr>
          <p:cNvSpPr txBox="1">
            <a:spLocks/>
          </p:cNvSpPr>
          <p:nvPr/>
        </p:nvSpPr>
        <p:spPr>
          <a:xfrm>
            <a:off x="688496" y="736507"/>
            <a:ext cx="10439271" cy="75097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b="1" i="0" dirty="0">
                <a:solidFill>
                  <a:srgbClr val="242424"/>
                </a:solidFill>
                <a:effectLst/>
                <a:latin typeface="+mn-lt"/>
              </a:rPr>
              <a:t>Distribution Based on Categorical Variables</a:t>
            </a:r>
            <a:endParaRPr lang="en-US" sz="4400" b="1" dirty="0">
              <a:latin typeface="+mn-lt"/>
            </a:endParaRPr>
          </a:p>
        </p:txBody>
      </p:sp>
      <p:grpSp>
        <p:nvGrpSpPr>
          <p:cNvPr id="14" name="Group 13">
            <a:extLst>
              <a:ext uri="{FF2B5EF4-FFF2-40B4-BE49-F238E27FC236}">
                <a16:creationId xmlns:a16="http://schemas.microsoft.com/office/drawing/2014/main" id="{B6C7DC5C-67DB-4189-9026-C1FD9BB04F4A}"/>
              </a:ext>
            </a:extLst>
          </p:cNvPr>
          <p:cNvGrpSpPr/>
          <p:nvPr/>
        </p:nvGrpSpPr>
        <p:grpSpPr>
          <a:xfrm>
            <a:off x="738813" y="1583068"/>
            <a:ext cx="2944291" cy="3555890"/>
            <a:chOff x="4322219" y="2355443"/>
            <a:chExt cx="3804466" cy="4537064"/>
          </a:xfrm>
        </p:grpSpPr>
        <p:pic>
          <p:nvPicPr>
            <p:cNvPr id="15" name="Picture 14" descr="Chart, pie chart&#10;&#10;Description automatically generated">
              <a:extLst>
                <a:ext uri="{FF2B5EF4-FFF2-40B4-BE49-F238E27FC236}">
                  <a16:creationId xmlns:a16="http://schemas.microsoft.com/office/drawing/2014/main" id="{DB4C91C7-2861-47D6-B049-D9D7027EFBFC}"/>
                </a:ext>
              </a:extLst>
            </p:cNvPr>
            <p:cNvPicPr>
              <a:picLocks noChangeAspect="1"/>
            </p:cNvPicPr>
            <p:nvPr/>
          </p:nvPicPr>
          <p:blipFill rotWithShape="1">
            <a:blip r:embed="rId2">
              <a:extLst>
                <a:ext uri="{28A0092B-C50C-407E-A947-70E740481C1C}">
                  <a14:useLocalDpi xmlns:a14="http://schemas.microsoft.com/office/drawing/2010/main" val="0"/>
                </a:ext>
              </a:extLst>
            </a:blip>
            <a:srcRect l="12810" t="-27193" r="5429" b="-25876"/>
            <a:stretch/>
          </p:blipFill>
          <p:spPr>
            <a:xfrm>
              <a:off x="4322219" y="2355443"/>
              <a:ext cx="3804466" cy="4537064"/>
            </a:xfrm>
            <a:prstGeom prst="rect">
              <a:avLst/>
            </a:prstGeom>
          </p:spPr>
        </p:pic>
        <p:sp>
          <p:nvSpPr>
            <p:cNvPr id="21" name="TextBox 20">
              <a:extLst>
                <a:ext uri="{FF2B5EF4-FFF2-40B4-BE49-F238E27FC236}">
                  <a16:creationId xmlns:a16="http://schemas.microsoft.com/office/drawing/2014/main" id="{F98509B8-EB9C-41E7-93A8-3EDBB028BAF1}"/>
                </a:ext>
              </a:extLst>
            </p:cNvPr>
            <p:cNvSpPr txBox="1"/>
            <p:nvPr/>
          </p:nvSpPr>
          <p:spPr>
            <a:xfrm>
              <a:off x="4474061" y="2643304"/>
              <a:ext cx="3254401" cy="431971"/>
            </a:xfrm>
            <a:prstGeom prst="rect">
              <a:avLst/>
            </a:prstGeom>
            <a:noFill/>
          </p:spPr>
          <p:txBody>
            <a:bodyPr wrap="square" rtlCol="0">
              <a:spAutoFit/>
            </a:bodyPr>
            <a:lstStyle/>
            <a:p>
              <a:pPr algn="ctr"/>
              <a:r>
                <a:rPr lang="en-US" sz="1600" b="1"/>
                <a:t>Status of placement</a:t>
              </a:r>
              <a:endParaRPr lang="en-US" sz="1600"/>
            </a:p>
          </p:txBody>
        </p:sp>
      </p:grpSp>
      <p:grpSp>
        <p:nvGrpSpPr>
          <p:cNvPr id="17" name="Group 16">
            <a:extLst>
              <a:ext uri="{FF2B5EF4-FFF2-40B4-BE49-F238E27FC236}">
                <a16:creationId xmlns:a16="http://schemas.microsoft.com/office/drawing/2014/main" id="{A9C6263C-B6B1-4FEC-B60A-85F628DB2C9E}"/>
              </a:ext>
            </a:extLst>
          </p:cNvPr>
          <p:cNvGrpSpPr/>
          <p:nvPr/>
        </p:nvGrpSpPr>
        <p:grpSpPr>
          <a:xfrm>
            <a:off x="3850543" y="1832627"/>
            <a:ext cx="3544486" cy="2680473"/>
            <a:chOff x="333817" y="4250130"/>
            <a:chExt cx="3419785" cy="2618472"/>
          </a:xfrm>
        </p:grpSpPr>
        <p:pic>
          <p:nvPicPr>
            <p:cNvPr id="18" name="Picture 17" descr="Chart, pie chart&#10;&#10;Description automatically generated">
              <a:extLst>
                <a:ext uri="{FF2B5EF4-FFF2-40B4-BE49-F238E27FC236}">
                  <a16:creationId xmlns:a16="http://schemas.microsoft.com/office/drawing/2014/main" id="{42C4E8D5-1C92-4846-BD20-D0E302A366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817" y="4632589"/>
              <a:ext cx="3419785" cy="2236013"/>
            </a:xfrm>
            <a:prstGeom prst="rect">
              <a:avLst/>
            </a:prstGeom>
          </p:spPr>
        </p:pic>
        <p:sp>
          <p:nvSpPr>
            <p:cNvPr id="19" name="TextBox 18">
              <a:extLst>
                <a:ext uri="{FF2B5EF4-FFF2-40B4-BE49-F238E27FC236}">
                  <a16:creationId xmlns:a16="http://schemas.microsoft.com/office/drawing/2014/main" id="{1A5E0669-A1A2-493F-935F-1E24943458C1}"/>
                </a:ext>
              </a:extLst>
            </p:cNvPr>
            <p:cNvSpPr txBox="1"/>
            <p:nvPr/>
          </p:nvSpPr>
          <p:spPr>
            <a:xfrm>
              <a:off x="584258" y="4250130"/>
              <a:ext cx="2959038" cy="338554"/>
            </a:xfrm>
            <a:prstGeom prst="rect">
              <a:avLst/>
            </a:prstGeom>
            <a:noFill/>
          </p:spPr>
          <p:txBody>
            <a:bodyPr wrap="square" rtlCol="0">
              <a:spAutoFit/>
            </a:bodyPr>
            <a:lstStyle/>
            <a:p>
              <a:pPr algn="ctr"/>
              <a:r>
                <a:rPr lang="en-US" sz="1600" b="1"/>
                <a:t>Gender</a:t>
              </a:r>
              <a:endParaRPr lang="en-US" sz="1600"/>
            </a:p>
          </p:txBody>
        </p:sp>
      </p:grpSp>
      <p:grpSp>
        <p:nvGrpSpPr>
          <p:cNvPr id="25" name="Group 24">
            <a:extLst>
              <a:ext uri="{FF2B5EF4-FFF2-40B4-BE49-F238E27FC236}">
                <a16:creationId xmlns:a16="http://schemas.microsoft.com/office/drawing/2014/main" id="{AA568ACD-310E-4E31-ABE4-6C79CF4CCB2D}"/>
              </a:ext>
            </a:extLst>
          </p:cNvPr>
          <p:cNvGrpSpPr/>
          <p:nvPr/>
        </p:nvGrpSpPr>
        <p:grpSpPr>
          <a:xfrm>
            <a:off x="7568267" y="1756860"/>
            <a:ext cx="3762025" cy="2756240"/>
            <a:chOff x="322267" y="1963990"/>
            <a:chExt cx="3419785" cy="2524964"/>
          </a:xfrm>
        </p:grpSpPr>
        <p:pic>
          <p:nvPicPr>
            <p:cNvPr id="26" name="Picture 25" descr="Chart, pie chart&#10;&#10;Description automatically generated">
              <a:extLst>
                <a:ext uri="{FF2B5EF4-FFF2-40B4-BE49-F238E27FC236}">
                  <a16:creationId xmlns:a16="http://schemas.microsoft.com/office/drawing/2014/main" id="{7ACDC3B7-F35D-4575-A328-940D5CF2F0B1}"/>
                </a:ext>
              </a:extLst>
            </p:cNvPr>
            <p:cNvPicPr>
              <a:picLocks noChangeAspect="1"/>
            </p:cNvPicPr>
            <p:nvPr/>
          </p:nvPicPr>
          <p:blipFill rotWithShape="1">
            <a:blip r:embed="rId4">
              <a:extLst>
                <a:ext uri="{28A0092B-C50C-407E-A947-70E740481C1C}">
                  <a14:useLocalDpi xmlns:a14="http://schemas.microsoft.com/office/drawing/2010/main" val="0"/>
                </a:ext>
              </a:extLst>
            </a:blip>
            <a:srcRect t="4807" b="792"/>
            <a:stretch/>
          </p:blipFill>
          <p:spPr>
            <a:xfrm>
              <a:off x="322267" y="2378124"/>
              <a:ext cx="3419785" cy="2110830"/>
            </a:xfrm>
            <a:prstGeom prst="rect">
              <a:avLst/>
            </a:prstGeom>
          </p:spPr>
        </p:pic>
        <p:sp>
          <p:nvSpPr>
            <p:cNvPr id="27" name="TextBox 26">
              <a:extLst>
                <a:ext uri="{FF2B5EF4-FFF2-40B4-BE49-F238E27FC236}">
                  <a16:creationId xmlns:a16="http://schemas.microsoft.com/office/drawing/2014/main" id="{C8508517-D5B2-4F0A-A466-5153081B1C8D}"/>
                </a:ext>
              </a:extLst>
            </p:cNvPr>
            <p:cNvSpPr txBox="1"/>
            <p:nvPr/>
          </p:nvSpPr>
          <p:spPr>
            <a:xfrm>
              <a:off x="729853" y="1963990"/>
              <a:ext cx="2425125" cy="310146"/>
            </a:xfrm>
            <a:prstGeom prst="rect">
              <a:avLst/>
            </a:prstGeom>
            <a:noFill/>
          </p:spPr>
          <p:txBody>
            <a:bodyPr wrap="square" rtlCol="0">
              <a:spAutoFit/>
            </a:bodyPr>
            <a:lstStyle/>
            <a:p>
              <a:pPr algn="ctr"/>
              <a:r>
                <a:rPr lang="en-US" sz="1600" b="1"/>
                <a:t>Work Experience</a:t>
              </a:r>
              <a:endParaRPr lang="en-US" sz="1600"/>
            </a:p>
          </p:txBody>
        </p:sp>
      </p:grpSp>
    </p:spTree>
    <p:extLst>
      <p:ext uri="{BB962C8B-B14F-4D97-AF65-F5344CB8AC3E}">
        <p14:creationId xmlns:p14="http://schemas.microsoft.com/office/powerpoint/2010/main" val="3214761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181FE16D-0BB9-43FC-A645-3419A195E1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94" name="Rectangle 193">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5" name="Straight Connector 194">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96" name="Rectangle 195">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ABA4EA43-4033-4368-AECF-1F41C6F27917}"/>
              </a:ext>
            </a:extLst>
          </p:cNvPr>
          <p:cNvSpPr txBox="1">
            <a:spLocks/>
          </p:cNvSpPr>
          <p:nvPr/>
        </p:nvSpPr>
        <p:spPr>
          <a:xfrm>
            <a:off x="759429" y="703947"/>
            <a:ext cx="10602310" cy="6701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b="1" i="0" dirty="0">
                <a:solidFill>
                  <a:srgbClr val="242424"/>
                </a:solidFill>
                <a:effectLst/>
                <a:latin typeface="+mn-lt"/>
              </a:rPr>
              <a:t>Distribution Based on Categorical Variables</a:t>
            </a:r>
            <a:endParaRPr lang="en-US" sz="4400" b="1" dirty="0">
              <a:latin typeface="+mn-lt"/>
            </a:endParaRPr>
          </a:p>
        </p:txBody>
      </p:sp>
      <p:grpSp>
        <p:nvGrpSpPr>
          <p:cNvPr id="22" name="Group 21">
            <a:extLst>
              <a:ext uri="{FF2B5EF4-FFF2-40B4-BE49-F238E27FC236}">
                <a16:creationId xmlns:a16="http://schemas.microsoft.com/office/drawing/2014/main" id="{159B7DDE-0337-405C-9CE3-FAE2D08C4543}"/>
              </a:ext>
            </a:extLst>
          </p:cNvPr>
          <p:cNvGrpSpPr/>
          <p:nvPr/>
        </p:nvGrpSpPr>
        <p:grpSpPr>
          <a:xfrm>
            <a:off x="756609" y="1837688"/>
            <a:ext cx="3534323" cy="2528665"/>
            <a:chOff x="223876" y="-325484"/>
            <a:chExt cx="3534323" cy="2528665"/>
          </a:xfrm>
        </p:grpSpPr>
        <p:pic>
          <p:nvPicPr>
            <p:cNvPr id="23" name="Picture 22" descr="Chart, pie chart&#10;&#10;Description automatically generated">
              <a:extLst>
                <a:ext uri="{FF2B5EF4-FFF2-40B4-BE49-F238E27FC236}">
                  <a16:creationId xmlns:a16="http://schemas.microsoft.com/office/drawing/2014/main" id="{914AF7AB-A008-475D-A5DB-B08A71D1E4D0}"/>
                </a:ext>
              </a:extLst>
            </p:cNvPr>
            <p:cNvPicPr>
              <a:picLocks noChangeAspect="1"/>
            </p:cNvPicPr>
            <p:nvPr/>
          </p:nvPicPr>
          <p:blipFill rotWithShape="1">
            <a:blip r:embed="rId2">
              <a:extLst>
                <a:ext uri="{28A0092B-C50C-407E-A947-70E740481C1C}">
                  <a14:useLocalDpi xmlns:a14="http://schemas.microsoft.com/office/drawing/2010/main" val="0"/>
                </a:ext>
              </a:extLst>
            </a:blip>
            <a:srcRect t="1970" b="4273"/>
            <a:stretch/>
          </p:blipFill>
          <p:spPr>
            <a:xfrm>
              <a:off x="286853" y="64883"/>
              <a:ext cx="3471346" cy="2138298"/>
            </a:xfrm>
            <a:prstGeom prst="rect">
              <a:avLst/>
            </a:prstGeom>
          </p:spPr>
        </p:pic>
        <p:sp>
          <p:nvSpPr>
            <p:cNvPr id="24" name="TextBox 23">
              <a:extLst>
                <a:ext uri="{FF2B5EF4-FFF2-40B4-BE49-F238E27FC236}">
                  <a16:creationId xmlns:a16="http://schemas.microsoft.com/office/drawing/2014/main" id="{8AB629F2-6D70-465E-80D3-B1D58008A845}"/>
                </a:ext>
              </a:extLst>
            </p:cNvPr>
            <p:cNvSpPr txBox="1"/>
            <p:nvPr/>
          </p:nvSpPr>
          <p:spPr>
            <a:xfrm>
              <a:off x="223876" y="-325484"/>
              <a:ext cx="3534323" cy="338554"/>
            </a:xfrm>
            <a:prstGeom prst="rect">
              <a:avLst/>
            </a:prstGeom>
            <a:noFill/>
          </p:spPr>
          <p:txBody>
            <a:bodyPr wrap="square" rtlCol="0">
              <a:spAutoFit/>
            </a:bodyPr>
            <a:lstStyle/>
            <a:p>
              <a:pPr algn="ctr"/>
              <a:r>
                <a:rPr lang="en-US" sz="1600" b="1"/>
                <a:t>Higher Secondary Education</a:t>
              </a:r>
              <a:endParaRPr lang="en-US" sz="1400" b="1"/>
            </a:p>
          </p:txBody>
        </p:sp>
      </p:grpSp>
      <p:grpSp>
        <p:nvGrpSpPr>
          <p:cNvPr id="28" name="Group 27">
            <a:extLst>
              <a:ext uri="{FF2B5EF4-FFF2-40B4-BE49-F238E27FC236}">
                <a16:creationId xmlns:a16="http://schemas.microsoft.com/office/drawing/2014/main" id="{6C8B6D9B-D464-4713-97D8-836445B81170}"/>
              </a:ext>
            </a:extLst>
          </p:cNvPr>
          <p:cNvGrpSpPr/>
          <p:nvPr/>
        </p:nvGrpSpPr>
        <p:grpSpPr>
          <a:xfrm>
            <a:off x="4500768" y="1750110"/>
            <a:ext cx="3116815" cy="2622966"/>
            <a:chOff x="4451316" y="-383367"/>
            <a:chExt cx="3116815" cy="2622966"/>
          </a:xfrm>
        </p:grpSpPr>
        <p:pic>
          <p:nvPicPr>
            <p:cNvPr id="29" name="Picture 28" descr="Chart, pie chart&#10;&#10;Description automatically generated">
              <a:extLst>
                <a:ext uri="{FF2B5EF4-FFF2-40B4-BE49-F238E27FC236}">
                  <a16:creationId xmlns:a16="http://schemas.microsoft.com/office/drawing/2014/main" id="{C01FC0B8-7243-412D-BE9A-94D3BDEB9015}"/>
                </a:ext>
              </a:extLst>
            </p:cNvPr>
            <p:cNvPicPr>
              <a:picLocks noChangeAspect="1"/>
            </p:cNvPicPr>
            <p:nvPr/>
          </p:nvPicPr>
          <p:blipFill rotWithShape="1">
            <a:blip r:embed="rId3">
              <a:extLst>
                <a:ext uri="{28A0092B-C50C-407E-A947-70E740481C1C}">
                  <a14:useLocalDpi xmlns:a14="http://schemas.microsoft.com/office/drawing/2010/main" val="0"/>
                </a:ext>
              </a:extLst>
            </a:blip>
            <a:srcRect t="9947" b="14599"/>
            <a:stretch/>
          </p:blipFill>
          <p:spPr>
            <a:xfrm>
              <a:off x="4451316" y="-680"/>
              <a:ext cx="3116815" cy="2240279"/>
            </a:xfrm>
            <a:prstGeom prst="rect">
              <a:avLst/>
            </a:prstGeom>
          </p:spPr>
        </p:pic>
        <p:sp>
          <p:nvSpPr>
            <p:cNvPr id="30" name="TextBox 29">
              <a:extLst>
                <a:ext uri="{FF2B5EF4-FFF2-40B4-BE49-F238E27FC236}">
                  <a16:creationId xmlns:a16="http://schemas.microsoft.com/office/drawing/2014/main" id="{22BD550B-6A7A-46C8-9A63-DC43A5FBE5AF}"/>
                </a:ext>
              </a:extLst>
            </p:cNvPr>
            <p:cNvSpPr txBox="1"/>
            <p:nvPr/>
          </p:nvSpPr>
          <p:spPr>
            <a:xfrm>
              <a:off x="4451316" y="-383367"/>
              <a:ext cx="3116815" cy="338554"/>
            </a:xfrm>
            <a:prstGeom prst="rect">
              <a:avLst/>
            </a:prstGeom>
            <a:noFill/>
          </p:spPr>
          <p:txBody>
            <a:bodyPr wrap="square" rtlCol="0">
              <a:spAutoFit/>
            </a:bodyPr>
            <a:lstStyle/>
            <a:p>
              <a:pPr algn="ctr"/>
              <a:r>
                <a:rPr lang="en-US" sz="1600" b="1"/>
                <a:t>Under Graduation</a:t>
              </a:r>
            </a:p>
          </p:txBody>
        </p:sp>
      </p:grpSp>
      <p:grpSp>
        <p:nvGrpSpPr>
          <p:cNvPr id="31" name="Group 30">
            <a:extLst>
              <a:ext uri="{FF2B5EF4-FFF2-40B4-BE49-F238E27FC236}">
                <a16:creationId xmlns:a16="http://schemas.microsoft.com/office/drawing/2014/main" id="{86F4F757-CECB-4CE6-A122-CBFD5ACBF90A}"/>
              </a:ext>
            </a:extLst>
          </p:cNvPr>
          <p:cNvGrpSpPr/>
          <p:nvPr/>
        </p:nvGrpSpPr>
        <p:grpSpPr>
          <a:xfrm>
            <a:off x="7887576" y="1750111"/>
            <a:ext cx="3534323" cy="2622966"/>
            <a:chOff x="8419374" y="-403817"/>
            <a:chExt cx="3425260" cy="2643409"/>
          </a:xfrm>
        </p:grpSpPr>
        <p:pic>
          <p:nvPicPr>
            <p:cNvPr id="32" name="Picture 31" descr="Chart, pie chart&#10;&#10;Description automatically generated">
              <a:extLst>
                <a:ext uri="{FF2B5EF4-FFF2-40B4-BE49-F238E27FC236}">
                  <a16:creationId xmlns:a16="http://schemas.microsoft.com/office/drawing/2014/main" id="{92CC445D-177C-4F8A-9873-0340F868D4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9375" y="-1"/>
              <a:ext cx="3425259" cy="2239593"/>
            </a:xfrm>
            <a:prstGeom prst="rect">
              <a:avLst/>
            </a:prstGeom>
          </p:spPr>
        </p:pic>
        <p:sp>
          <p:nvSpPr>
            <p:cNvPr id="33" name="TextBox 32">
              <a:extLst>
                <a:ext uri="{FF2B5EF4-FFF2-40B4-BE49-F238E27FC236}">
                  <a16:creationId xmlns:a16="http://schemas.microsoft.com/office/drawing/2014/main" id="{D32CF983-AFAA-4080-93A4-3488F592F399}"/>
                </a:ext>
              </a:extLst>
            </p:cNvPr>
            <p:cNvSpPr txBox="1"/>
            <p:nvPr/>
          </p:nvSpPr>
          <p:spPr>
            <a:xfrm>
              <a:off x="8419374" y="-403817"/>
              <a:ext cx="3425258" cy="341614"/>
            </a:xfrm>
            <a:prstGeom prst="rect">
              <a:avLst/>
            </a:prstGeom>
            <a:noFill/>
          </p:spPr>
          <p:txBody>
            <a:bodyPr wrap="square" rtlCol="0">
              <a:spAutoFit/>
            </a:bodyPr>
            <a:lstStyle/>
            <a:p>
              <a:pPr algn="ctr"/>
              <a:r>
                <a:rPr lang="en-US" sz="1600" b="1"/>
                <a:t>Post</a:t>
              </a:r>
              <a:r>
                <a:rPr lang="zh-CN" altLang="en-US" sz="1600" b="1"/>
                <a:t> </a:t>
              </a:r>
              <a:r>
                <a:rPr lang="en-US" sz="1600" b="1"/>
                <a:t>Graduation</a:t>
              </a:r>
            </a:p>
          </p:txBody>
        </p:sp>
      </p:grpSp>
      <p:sp>
        <p:nvSpPr>
          <p:cNvPr id="34" name="Title 1">
            <a:extLst>
              <a:ext uri="{FF2B5EF4-FFF2-40B4-BE49-F238E27FC236}">
                <a16:creationId xmlns:a16="http://schemas.microsoft.com/office/drawing/2014/main" id="{84448745-4BAC-4F62-A9D8-8E99BBEF1BBA}"/>
              </a:ext>
            </a:extLst>
          </p:cNvPr>
          <p:cNvSpPr txBox="1">
            <a:spLocks/>
          </p:cNvSpPr>
          <p:nvPr/>
        </p:nvSpPr>
        <p:spPr>
          <a:xfrm>
            <a:off x="766818" y="4747386"/>
            <a:ext cx="10703106" cy="109140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effectLst/>
                <a:latin typeface="Calibri"/>
                <a:cs typeface="Segoe UI"/>
              </a:rPr>
              <a:t>In these cases, pie charts give us an overall distribution of all students’ data based on following categorical variables: higher secondary education stream, undergraduate major and </a:t>
            </a:r>
            <a:r>
              <a:rPr lang="en-US" sz="2000" dirty="0">
                <a:latin typeface="Calibri"/>
                <a:cs typeface="Segoe UI"/>
              </a:rPr>
              <a:t>post-graduation specialization.</a:t>
            </a:r>
            <a:endParaRPr lang="en-US" sz="2000" dirty="0">
              <a:effectLst/>
              <a:latin typeface="Calibri"/>
              <a:cs typeface="Calibri Light"/>
            </a:endParaRPr>
          </a:p>
          <a:p>
            <a:pPr rtl="0"/>
            <a:br>
              <a:rPr lang="en-US" sz="900" dirty="0"/>
            </a:br>
            <a:endParaRPr lang="en-US" sz="900" dirty="0"/>
          </a:p>
        </p:txBody>
      </p:sp>
    </p:spTree>
    <p:extLst>
      <p:ext uri="{BB962C8B-B14F-4D97-AF65-F5344CB8AC3E}">
        <p14:creationId xmlns:p14="http://schemas.microsoft.com/office/powerpoint/2010/main" val="672370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58</TotalTime>
  <Words>801</Words>
  <Application>Microsoft Office PowerPoint</Application>
  <PresentationFormat>Widescreen</PresentationFormat>
  <Paragraphs>83</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CAMPUS RECRUITMENT ANALYSIS</vt:lpstr>
      <vt:lpstr>PowerPoint Presentation</vt:lpstr>
      <vt:lpstr>PowerPoint Presentation</vt:lpstr>
      <vt:lpstr>PowerPoint Presentation</vt:lpstr>
      <vt:lpstr>Descriptive Analysis And  Data Visualization</vt:lpstr>
      <vt:lpstr>PowerPoint Presentation</vt:lpstr>
      <vt:lpstr>PowerPoint Presentation</vt:lpstr>
      <vt:lpstr>In these cases, pie charts give us an overall distribution of all students’ data based on following categorical variables: status of placement, gender and work experience.</vt:lpstr>
      <vt:lpstr>PowerPoint Presentation</vt:lpstr>
      <vt:lpstr>  Majority of the male students got placed, whereas the percentage of placed females is lesser: 'Gender' could be a significant variable   Students with work ex are preferred by the recruiters, and the difference is visually significant between these categories so this may be a significant variable   Marketing &amp; Finance MBAs are preferred over marketing &amp; HR MBAs by the recruiters, so specialization could be significant variable</vt:lpstr>
      <vt:lpstr>It shows that there isn't much difference of percentage within these levels of education, as the percentage of students from any of these categories are similarly placed and unplaced. So, these may not be a useful variables for classification.</vt:lpstr>
      <vt:lpstr>Male students are offered better salaries than females  Students with work ex are offered better salaries  Board of education and high school streams have no impact on placement and salaries  Marketing &amp; Finance students are offered better salaries  Science and commerce degree students are offered better salaries</vt:lpstr>
      <vt:lpstr>Correlation B/W Variables</vt:lpstr>
      <vt:lpstr>Data Preprocessing  And  Model Fitting</vt:lpstr>
      <vt:lpstr>Data Preprocessing</vt:lpstr>
      <vt:lpstr>Fitting models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Campus Recruitment Analysis</dc:title>
  <dc:creator>Nupur Agnihotri</dc:creator>
  <cp:lastModifiedBy>Barik,Sunita</cp:lastModifiedBy>
  <cp:revision>58</cp:revision>
  <dcterms:created xsi:type="dcterms:W3CDTF">2022-03-17T16:59:10Z</dcterms:created>
  <dcterms:modified xsi:type="dcterms:W3CDTF">2022-03-29T07:10:28Z</dcterms:modified>
</cp:coreProperties>
</file>